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3.xml" ContentType="application/vnd.openxmlformats-officedocument.themeOverr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4.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6.xml" ContentType="application/vnd.openxmlformats-officedocument.presentationml.notesSlide+xml"/>
  <Override PartName="/ppt/theme/themeOverride25.xml" ContentType="application/vnd.openxmlformats-officedocument.themeOverride+xml"/>
  <Override PartName="/ppt/notesSlides/notesSlide7.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notesSlides/notesSlide8.xml" ContentType="application/vnd.openxmlformats-officedocument.presentationml.notesSlide+xml"/>
  <Override PartName="/ppt/theme/themeOverride38.xml" ContentType="application/vnd.openxmlformats-officedocument.themeOverride+xml"/>
  <Override PartName="/ppt/notesSlides/notesSlide9.xml" ContentType="application/vnd.openxmlformats-officedocument.presentationml.notesSl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72" r:id="rId2"/>
  </p:sldMasterIdLst>
  <p:notesMasterIdLst>
    <p:notesMasterId r:id="rId48"/>
  </p:notesMasterIdLst>
  <p:handoutMasterIdLst>
    <p:handoutMasterId r:id="rId49"/>
  </p:handoutMasterIdLst>
  <p:sldIdLst>
    <p:sldId id="266" r:id="rId3"/>
    <p:sldId id="264" r:id="rId4"/>
    <p:sldId id="304" r:id="rId5"/>
    <p:sldId id="275" r:id="rId6"/>
    <p:sldId id="276" r:id="rId7"/>
    <p:sldId id="297" r:id="rId8"/>
    <p:sldId id="299" r:id="rId9"/>
    <p:sldId id="300" r:id="rId10"/>
    <p:sldId id="301" r:id="rId11"/>
    <p:sldId id="267" r:id="rId12"/>
    <p:sldId id="259" r:id="rId13"/>
    <p:sldId id="260" r:id="rId14"/>
    <p:sldId id="261" r:id="rId15"/>
    <p:sldId id="296" r:id="rId16"/>
    <p:sldId id="272" r:id="rId17"/>
    <p:sldId id="274" r:id="rId18"/>
    <p:sldId id="273" r:id="rId19"/>
    <p:sldId id="286" r:id="rId20"/>
    <p:sldId id="282" r:id="rId21"/>
    <p:sldId id="281" r:id="rId22"/>
    <p:sldId id="283" r:id="rId23"/>
    <p:sldId id="277" r:id="rId24"/>
    <p:sldId id="290" r:id="rId25"/>
    <p:sldId id="291" r:id="rId26"/>
    <p:sldId id="308" r:id="rId27"/>
    <p:sldId id="302" r:id="rId28"/>
    <p:sldId id="279" r:id="rId29"/>
    <p:sldId id="269" r:id="rId30"/>
    <p:sldId id="271" r:id="rId31"/>
    <p:sldId id="268" r:id="rId32"/>
    <p:sldId id="278" r:id="rId33"/>
    <p:sldId id="303" r:id="rId34"/>
    <p:sldId id="309" r:id="rId35"/>
    <p:sldId id="280" r:id="rId36"/>
    <p:sldId id="287" r:id="rId37"/>
    <p:sldId id="288" r:id="rId38"/>
    <p:sldId id="289" r:id="rId39"/>
    <p:sldId id="307" r:id="rId40"/>
    <p:sldId id="285" r:id="rId41"/>
    <p:sldId id="312" r:id="rId42"/>
    <p:sldId id="310" r:id="rId43"/>
    <p:sldId id="311" r:id="rId44"/>
    <p:sldId id="313" r:id="rId45"/>
    <p:sldId id="305" r:id="rId46"/>
    <p:sldId id="292" r:id="rId47"/>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8D1"/>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9" autoAdjust="0"/>
    <p:restoredTop sz="91917" autoAdjust="0"/>
  </p:normalViewPr>
  <p:slideViewPr>
    <p:cSldViewPr>
      <p:cViewPr varScale="1">
        <p:scale>
          <a:sx n="78" d="100"/>
          <a:sy n="78" d="100"/>
        </p:scale>
        <p:origin x="-10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5DE5A-21E4-4C57-91F7-2138984F6E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E"/>
        </a:p>
      </dgm:t>
    </dgm:pt>
    <dgm:pt modelId="{FD84E68A-2AB3-47B8-A4B0-8564BA235EEE}">
      <dgm:prSet phldrT="[Text]" custT="1"/>
      <dgm:spPr>
        <a:solidFill>
          <a:srgbClr val="E7F9FF"/>
        </a:solidFill>
      </dgm:spPr>
      <dgm:t>
        <a:bodyPr/>
        <a:lstStyle/>
        <a:p>
          <a:pPr>
            <a:lnSpc>
              <a:spcPct val="100000"/>
            </a:lnSpc>
            <a:spcAft>
              <a:spcPts val="0"/>
            </a:spcAft>
          </a:pPr>
          <a:r>
            <a:rPr lang="en-IE" sz="1400" dirty="0"/>
            <a:t/>
          </a:r>
          <a:br>
            <a:rPr lang="en-IE" sz="1400" dirty="0"/>
          </a:br>
          <a:r>
            <a:rPr lang="en-IE" sz="1600" dirty="0">
              <a:latin typeface="Times New Roman" pitchFamily="18" charset="0"/>
              <a:cs typeface="Times New Roman" pitchFamily="18" charset="0"/>
            </a:rPr>
            <a:t>RDP Theme: </a:t>
          </a:r>
        </a:p>
        <a:p>
          <a:pPr>
            <a:lnSpc>
              <a:spcPct val="100000"/>
            </a:lnSpc>
            <a:spcAft>
              <a:spcPts val="0"/>
            </a:spcAft>
          </a:pPr>
          <a:r>
            <a:rPr lang="en-IE" sz="1600" b="1" spc="-70" baseline="0" dirty="0">
              <a:latin typeface="Times New Roman" pitchFamily="18" charset="0"/>
              <a:cs typeface="Times New Roman" pitchFamily="18" charset="0"/>
            </a:rPr>
            <a:t>Economic Development, Enterprise Development and Job </a:t>
          </a:r>
          <a:r>
            <a:rPr lang="en-IE" sz="1600" b="1" spc="-70" baseline="0" dirty="0" smtClean="0">
              <a:latin typeface="Times New Roman" pitchFamily="18" charset="0"/>
              <a:cs typeface="Times New Roman" pitchFamily="18" charset="0"/>
            </a:rPr>
            <a:t>Creation</a:t>
          </a:r>
        </a:p>
        <a:p>
          <a:pPr>
            <a:lnSpc>
              <a:spcPct val="100000"/>
            </a:lnSpc>
            <a:spcAft>
              <a:spcPts val="0"/>
            </a:spcAft>
          </a:pPr>
          <a:endParaRPr lang="en-IE" sz="1400" b="1" spc="-70" baseline="0" dirty="0">
            <a:latin typeface="Times New Roman" pitchFamily="18" charset="0"/>
            <a:cs typeface="Times New Roman" pitchFamily="18" charset="0"/>
          </a:endParaRPr>
        </a:p>
        <a:p>
          <a:pPr>
            <a:lnSpc>
              <a:spcPct val="100000"/>
            </a:lnSpc>
            <a:spcAft>
              <a:spcPct val="35000"/>
            </a:spcAft>
          </a:pPr>
          <a:r>
            <a:rPr lang="en-IE" sz="1400" b="0" dirty="0" smtClean="0">
              <a:latin typeface="Times New Roman" pitchFamily="18" charset="0"/>
              <a:cs typeface="Times New Roman" pitchFamily="18" charset="0"/>
            </a:rPr>
            <a:t>Sub </a:t>
          </a:r>
          <a:r>
            <a:rPr lang="en-IE" sz="1400" b="0" dirty="0">
              <a:latin typeface="Times New Roman" pitchFamily="18" charset="0"/>
              <a:cs typeface="Times New Roman" pitchFamily="18" charset="0"/>
            </a:rPr>
            <a:t>Themes:</a:t>
          </a:r>
        </a:p>
        <a:p>
          <a:pPr>
            <a:lnSpc>
              <a:spcPct val="90000"/>
            </a:lnSpc>
            <a:spcAft>
              <a:spcPct val="35000"/>
            </a:spcAft>
          </a:pPr>
          <a:endParaRPr lang="en-IE" sz="1000" b="0" dirty="0"/>
        </a:p>
      </dgm:t>
    </dgm:pt>
    <dgm:pt modelId="{3CB971C9-5C66-42FE-BE18-AD6CC0C713BD}" type="parTrans" cxnId="{87D49E73-E6C7-44CA-AF2D-68A92368172D}">
      <dgm:prSet/>
      <dgm:spPr/>
      <dgm:t>
        <a:bodyPr/>
        <a:lstStyle/>
        <a:p>
          <a:endParaRPr lang="en-IE"/>
        </a:p>
      </dgm:t>
    </dgm:pt>
    <dgm:pt modelId="{D9BCF957-0151-42F9-9F44-E875B79ECD2F}" type="sibTrans" cxnId="{87D49E73-E6C7-44CA-AF2D-68A92368172D}">
      <dgm:prSet/>
      <dgm:spPr/>
      <dgm:t>
        <a:bodyPr/>
        <a:lstStyle/>
        <a:p>
          <a:endParaRPr lang="en-IE"/>
        </a:p>
      </dgm:t>
    </dgm:pt>
    <dgm:pt modelId="{E0CF2AE5-8BB8-44C7-B8E5-14C857173404}">
      <dgm:prSet phldrT="[Text]"/>
      <dgm:spPr>
        <a:solidFill>
          <a:srgbClr val="00AAE7"/>
        </a:solidFill>
      </dgm:spPr>
      <dgm:t>
        <a:bodyPr/>
        <a:lstStyle/>
        <a:p>
          <a:r>
            <a:rPr lang="en-IE" dirty="0"/>
            <a:t>Rural Tourism</a:t>
          </a:r>
        </a:p>
      </dgm:t>
    </dgm:pt>
    <dgm:pt modelId="{8CE61AAA-386A-4142-B008-EA12911C9DF3}" type="parTrans" cxnId="{72C2D2D3-7358-49D3-B724-9CCC049DF14F}">
      <dgm:prSet/>
      <dgm:spPr/>
      <dgm:t>
        <a:bodyPr/>
        <a:lstStyle/>
        <a:p>
          <a:endParaRPr lang="en-IE"/>
        </a:p>
      </dgm:t>
    </dgm:pt>
    <dgm:pt modelId="{A2111E98-A6C9-4F57-A3E0-821B04E914B4}" type="sibTrans" cxnId="{72C2D2D3-7358-49D3-B724-9CCC049DF14F}">
      <dgm:prSet/>
      <dgm:spPr/>
      <dgm:t>
        <a:bodyPr/>
        <a:lstStyle/>
        <a:p>
          <a:endParaRPr lang="en-IE"/>
        </a:p>
      </dgm:t>
    </dgm:pt>
    <dgm:pt modelId="{5A8E9325-3DBD-4DE1-A3C4-42FCC273B312}">
      <dgm:prSet phldrT="[Text]"/>
      <dgm:spPr>
        <a:solidFill>
          <a:srgbClr val="00AAE7"/>
        </a:solidFill>
      </dgm:spPr>
      <dgm:t>
        <a:bodyPr/>
        <a:lstStyle/>
        <a:p>
          <a:r>
            <a:rPr lang="en-IE" dirty="0"/>
            <a:t>Broadband</a:t>
          </a:r>
        </a:p>
      </dgm:t>
    </dgm:pt>
    <dgm:pt modelId="{27124559-487B-410D-8E47-F3EE9B383DA6}" type="parTrans" cxnId="{F8C9D84C-9FBB-44BD-8AF6-B7D82AD1058D}">
      <dgm:prSet/>
      <dgm:spPr/>
      <dgm:t>
        <a:bodyPr/>
        <a:lstStyle/>
        <a:p>
          <a:endParaRPr lang="en-IE"/>
        </a:p>
      </dgm:t>
    </dgm:pt>
    <dgm:pt modelId="{402213DF-0854-479A-B669-513D662B6B26}" type="sibTrans" cxnId="{F8C9D84C-9FBB-44BD-8AF6-B7D82AD1058D}">
      <dgm:prSet/>
      <dgm:spPr/>
      <dgm:t>
        <a:bodyPr/>
        <a:lstStyle/>
        <a:p>
          <a:endParaRPr lang="en-IE"/>
        </a:p>
      </dgm:t>
    </dgm:pt>
    <dgm:pt modelId="{F333D494-C921-47E0-867A-74D9EA1051A6}">
      <dgm:prSet phldrT="[Text]" custT="1"/>
      <dgm:spPr>
        <a:solidFill>
          <a:srgbClr val="E7F9FF"/>
        </a:solidFill>
      </dgm:spPr>
      <dgm:t>
        <a:bodyPr/>
        <a:lstStyle/>
        <a:p>
          <a:pPr>
            <a:lnSpc>
              <a:spcPct val="100000"/>
            </a:lnSpc>
            <a:spcAft>
              <a:spcPts val="0"/>
            </a:spcAft>
          </a:pPr>
          <a:r>
            <a:rPr lang="en-IE" sz="1600" dirty="0">
              <a:latin typeface="Times New Roman" pitchFamily="18" charset="0"/>
              <a:cs typeface="Times New Roman" pitchFamily="18" charset="0"/>
            </a:rPr>
            <a:t/>
          </a:r>
          <a:br>
            <a:rPr lang="en-IE" sz="1600" dirty="0">
              <a:latin typeface="Times New Roman" pitchFamily="18" charset="0"/>
              <a:cs typeface="Times New Roman" pitchFamily="18" charset="0"/>
            </a:rPr>
          </a:br>
          <a:r>
            <a:rPr lang="en-IE" sz="1600" dirty="0">
              <a:latin typeface="Times New Roman" pitchFamily="18" charset="0"/>
              <a:cs typeface="Times New Roman" pitchFamily="18" charset="0"/>
            </a:rPr>
            <a:t>RDP Theme: </a:t>
          </a:r>
        </a:p>
        <a:p>
          <a:pPr>
            <a:lnSpc>
              <a:spcPct val="100000"/>
            </a:lnSpc>
            <a:spcAft>
              <a:spcPts val="0"/>
            </a:spcAft>
          </a:pPr>
          <a:r>
            <a:rPr lang="en-IE" sz="1600" b="1" dirty="0">
              <a:latin typeface="Times New Roman" pitchFamily="18" charset="0"/>
              <a:cs typeface="Times New Roman" pitchFamily="18" charset="0"/>
            </a:rPr>
            <a:t>Social </a:t>
          </a:r>
          <a:br>
            <a:rPr lang="en-IE" sz="1600" b="1" dirty="0">
              <a:latin typeface="Times New Roman" pitchFamily="18" charset="0"/>
              <a:cs typeface="Times New Roman" pitchFamily="18" charset="0"/>
            </a:rPr>
          </a:br>
          <a:r>
            <a:rPr lang="en-IE" sz="1600" b="1" dirty="0">
              <a:latin typeface="Times New Roman" pitchFamily="18" charset="0"/>
              <a:cs typeface="Times New Roman" pitchFamily="18" charset="0"/>
            </a:rPr>
            <a:t>Inclusion</a:t>
          </a:r>
        </a:p>
        <a:p>
          <a:pPr>
            <a:lnSpc>
              <a:spcPct val="100000"/>
            </a:lnSpc>
            <a:spcAft>
              <a:spcPts val="0"/>
            </a:spcAft>
          </a:pPr>
          <a:endParaRPr lang="en-IE" sz="1400" b="0" dirty="0" smtClean="0">
            <a:latin typeface="Times New Roman" pitchFamily="18" charset="0"/>
            <a:cs typeface="Times New Roman" pitchFamily="18" charset="0"/>
          </a:endParaRPr>
        </a:p>
        <a:p>
          <a:pPr>
            <a:lnSpc>
              <a:spcPct val="100000"/>
            </a:lnSpc>
            <a:spcAft>
              <a:spcPts val="0"/>
            </a:spcAft>
          </a:pPr>
          <a:r>
            <a:rPr lang="en-IE" sz="1400" b="0" dirty="0" smtClean="0">
              <a:latin typeface="Times New Roman" pitchFamily="18" charset="0"/>
              <a:cs typeface="Times New Roman" pitchFamily="18" charset="0"/>
            </a:rPr>
            <a:t>Sub </a:t>
          </a:r>
          <a:r>
            <a:rPr lang="en-IE" sz="1400" b="0" dirty="0">
              <a:latin typeface="Times New Roman" pitchFamily="18" charset="0"/>
              <a:cs typeface="Times New Roman" pitchFamily="18" charset="0"/>
            </a:rPr>
            <a:t>Themes:</a:t>
          </a:r>
        </a:p>
        <a:p>
          <a:pPr>
            <a:lnSpc>
              <a:spcPct val="90000"/>
            </a:lnSpc>
            <a:spcAft>
              <a:spcPct val="35000"/>
            </a:spcAft>
          </a:pPr>
          <a:r>
            <a:rPr lang="en-IE" sz="1100" b="0" dirty="0"/>
            <a:t> </a:t>
          </a:r>
        </a:p>
      </dgm:t>
    </dgm:pt>
    <dgm:pt modelId="{8A2F5D0F-366C-4AE2-8A17-897DD24CA115}" type="parTrans" cxnId="{39FA3A65-964F-47A9-BA3D-7403ADA9C0BA}">
      <dgm:prSet/>
      <dgm:spPr/>
      <dgm:t>
        <a:bodyPr/>
        <a:lstStyle/>
        <a:p>
          <a:endParaRPr lang="en-IE"/>
        </a:p>
      </dgm:t>
    </dgm:pt>
    <dgm:pt modelId="{CC804392-FF20-477C-A8DC-DFC4693C3609}" type="sibTrans" cxnId="{39FA3A65-964F-47A9-BA3D-7403ADA9C0BA}">
      <dgm:prSet/>
      <dgm:spPr/>
      <dgm:t>
        <a:bodyPr/>
        <a:lstStyle/>
        <a:p>
          <a:endParaRPr lang="en-IE"/>
        </a:p>
      </dgm:t>
    </dgm:pt>
    <dgm:pt modelId="{00401411-C6BC-431E-B24B-973874FE7E4D}">
      <dgm:prSet phldrT="[Text]"/>
      <dgm:spPr>
        <a:solidFill>
          <a:srgbClr val="00AAE7"/>
        </a:solidFill>
      </dgm:spPr>
      <dgm:t>
        <a:bodyPr/>
        <a:lstStyle/>
        <a:p>
          <a:r>
            <a:rPr lang="en-IE" dirty="0"/>
            <a:t>Basic Services Targeted at Hard to Reach Communities</a:t>
          </a:r>
        </a:p>
      </dgm:t>
    </dgm:pt>
    <dgm:pt modelId="{2B6B379B-A20E-414D-86E2-C38D97B487E2}" type="parTrans" cxnId="{6B733CDD-B214-4D6B-A5FC-527D0957D3AD}">
      <dgm:prSet/>
      <dgm:spPr/>
      <dgm:t>
        <a:bodyPr/>
        <a:lstStyle/>
        <a:p>
          <a:endParaRPr lang="en-IE"/>
        </a:p>
      </dgm:t>
    </dgm:pt>
    <dgm:pt modelId="{4F8438D1-DEF6-4415-AA21-F42959B53189}" type="sibTrans" cxnId="{6B733CDD-B214-4D6B-A5FC-527D0957D3AD}">
      <dgm:prSet/>
      <dgm:spPr/>
      <dgm:t>
        <a:bodyPr/>
        <a:lstStyle/>
        <a:p>
          <a:endParaRPr lang="en-IE"/>
        </a:p>
      </dgm:t>
    </dgm:pt>
    <dgm:pt modelId="{AB2558FC-CD3F-4C2D-9D7D-A9FC8D63341E}">
      <dgm:prSet phldrT="[Text]"/>
      <dgm:spPr>
        <a:solidFill>
          <a:srgbClr val="00AAE7"/>
        </a:solidFill>
      </dgm:spPr>
      <dgm:t>
        <a:bodyPr/>
        <a:lstStyle/>
        <a:p>
          <a:r>
            <a:rPr lang="en-IE" dirty="0"/>
            <a:t>Rural Youth</a:t>
          </a:r>
        </a:p>
      </dgm:t>
    </dgm:pt>
    <dgm:pt modelId="{F4B3EBB0-0384-479B-89BD-8571E0116E30}" type="parTrans" cxnId="{ECD4B7CF-126A-47B4-AD99-B5294238E0D8}">
      <dgm:prSet/>
      <dgm:spPr/>
      <dgm:t>
        <a:bodyPr/>
        <a:lstStyle/>
        <a:p>
          <a:endParaRPr lang="en-IE"/>
        </a:p>
      </dgm:t>
    </dgm:pt>
    <dgm:pt modelId="{A06F9162-2728-4B09-8273-838EC8109A1F}" type="sibTrans" cxnId="{ECD4B7CF-126A-47B4-AD99-B5294238E0D8}">
      <dgm:prSet/>
      <dgm:spPr/>
      <dgm:t>
        <a:bodyPr/>
        <a:lstStyle/>
        <a:p>
          <a:endParaRPr lang="en-IE"/>
        </a:p>
      </dgm:t>
    </dgm:pt>
    <dgm:pt modelId="{9F58CA63-957D-4440-B050-C4E8806AC03C}">
      <dgm:prSet phldrT="[Text]" custT="1"/>
      <dgm:spPr>
        <a:solidFill>
          <a:srgbClr val="E7F9FF"/>
        </a:solidFill>
      </dgm:spPr>
      <dgm:t>
        <a:bodyPr/>
        <a:lstStyle/>
        <a:p>
          <a:pPr>
            <a:lnSpc>
              <a:spcPct val="100000"/>
            </a:lnSpc>
            <a:spcAft>
              <a:spcPts val="0"/>
            </a:spcAft>
          </a:pPr>
          <a:r>
            <a:rPr lang="en-IE" sz="1600" dirty="0">
              <a:latin typeface="Times New Roman" pitchFamily="18" charset="0"/>
              <a:cs typeface="Times New Roman" pitchFamily="18" charset="0"/>
            </a:rPr>
            <a:t/>
          </a:r>
          <a:br>
            <a:rPr lang="en-IE" sz="1600" dirty="0">
              <a:latin typeface="Times New Roman" pitchFamily="18" charset="0"/>
              <a:cs typeface="Times New Roman" pitchFamily="18" charset="0"/>
            </a:rPr>
          </a:br>
          <a:r>
            <a:rPr lang="en-IE" sz="1600" dirty="0">
              <a:latin typeface="Times New Roman" pitchFamily="18" charset="0"/>
              <a:cs typeface="Times New Roman" pitchFamily="18" charset="0"/>
            </a:rPr>
            <a:t>RDP Theme:</a:t>
          </a:r>
        </a:p>
        <a:p>
          <a:pPr>
            <a:lnSpc>
              <a:spcPct val="100000"/>
            </a:lnSpc>
            <a:spcAft>
              <a:spcPts val="0"/>
            </a:spcAft>
          </a:pPr>
          <a:r>
            <a:rPr lang="en-IE" sz="1600" b="1" dirty="0">
              <a:latin typeface="Times New Roman" pitchFamily="18" charset="0"/>
              <a:cs typeface="Times New Roman" pitchFamily="18" charset="0"/>
            </a:rPr>
            <a:t>Rural </a:t>
          </a:r>
          <a:br>
            <a:rPr lang="en-IE" sz="1600" b="1" dirty="0">
              <a:latin typeface="Times New Roman" pitchFamily="18" charset="0"/>
              <a:cs typeface="Times New Roman" pitchFamily="18" charset="0"/>
            </a:rPr>
          </a:br>
          <a:r>
            <a:rPr lang="en-IE" sz="1600" b="1" dirty="0">
              <a:latin typeface="Times New Roman" pitchFamily="18" charset="0"/>
              <a:cs typeface="Times New Roman" pitchFamily="18" charset="0"/>
            </a:rPr>
            <a:t>Environment</a:t>
          </a:r>
        </a:p>
        <a:p>
          <a:pPr>
            <a:lnSpc>
              <a:spcPct val="100000"/>
            </a:lnSpc>
            <a:spcAft>
              <a:spcPts val="0"/>
            </a:spcAft>
          </a:pPr>
          <a:r>
            <a:rPr lang="en-IE" sz="1100" b="0" dirty="0"/>
            <a:t/>
          </a:r>
          <a:br>
            <a:rPr lang="en-IE" sz="1100" b="0" dirty="0"/>
          </a:br>
          <a:r>
            <a:rPr lang="en-IE" sz="1400" b="0" dirty="0">
              <a:latin typeface="Times New Roman" pitchFamily="18" charset="0"/>
              <a:cs typeface="Times New Roman" pitchFamily="18" charset="0"/>
            </a:rPr>
            <a:t>Sub Themes:</a:t>
          </a:r>
        </a:p>
        <a:p>
          <a:pPr>
            <a:lnSpc>
              <a:spcPct val="90000"/>
            </a:lnSpc>
            <a:spcAft>
              <a:spcPct val="35000"/>
            </a:spcAft>
          </a:pPr>
          <a:endParaRPr lang="en-IE" sz="1100" b="0" dirty="0"/>
        </a:p>
      </dgm:t>
    </dgm:pt>
    <dgm:pt modelId="{4042853F-9DF1-4D44-8D60-1EF703D1FBEB}" type="parTrans" cxnId="{855A3576-20AC-4843-A0A8-2652A0F53F65}">
      <dgm:prSet/>
      <dgm:spPr/>
      <dgm:t>
        <a:bodyPr/>
        <a:lstStyle/>
        <a:p>
          <a:endParaRPr lang="en-IE"/>
        </a:p>
      </dgm:t>
    </dgm:pt>
    <dgm:pt modelId="{A6AB68F9-5CA3-44A6-BD93-F63BA8865CB4}" type="sibTrans" cxnId="{855A3576-20AC-4843-A0A8-2652A0F53F65}">
      <dgm:prSet/>
      <dgm:spPr/>
      <dgm:t>
        <a:bodyPr/>
        <a:lstStyle/>
        <a:p>
          <a:endParaRPr lang="en-IE"/>
        </a:p>
      </dgm:t>
    </dgm:pt>
    <dgm:pt modelId="{626C1DDC-8DFA-4899-828C-76F5E4301EFA}">
      <dgm:prSet phldrT="[Text]"/>
      <dgm:spPr>
        <a:solidFill>
          <a:srgbClr val="00AAE7"/>
        </a:solidFill>
      </dgm:spPr>
      <dgm:t>
        <a:bodyPr/>
        <a:lstStyle/>
        <a:p>
          <a:r>
            <a:rPr lang="en-IE" dirty="0"/>
            <a:t>Protection and Sustainable use of Water Resources</a:t>
          </a:r>
        </a:p>
      </dgm:t>
    </dgm:pt>
    <dgm:pt modelId="{87470456-C4A7-498A-9761-B42DBE921A9A}" type="parTrans" cxnId="{347E6D84-65DB-4826-B081-147DAFDB6389}">
      <dgm:prSet/>
      <dgm:spPr/>
      <dgm:t>
        <a:bodyPr/>
        <a:lstStyle/>
        <a:p>
          <a:endParaRPr lang="en-IE"/>
        </a:p>
      </dgm:t>
    </dgm:pt>
    <dgm:pt modelId="{7F726467-27C4-4436-9859-3D488DF5B572}" type="sibTrans" cxnId="{347E6D84-65DB-4826-B081-147DAFDB6389}">
      <dgm:prSet/>
      <dgm:spPr/>
      <dgm:t>
        <a:bodyPr/>
        <a:lstStyle/>
        <a:p>
          <a:endParaRPr lang="en-IE"/>
        </a:p>
      </dgm:t>
    </dgm:pt>
    <dgm:pt modelId="{60CF6331-D979-4766-A298-E3AC9C9B12DC}">
      <dgm:prSet phldrT="[Text]"/>
      <dgm:spPr>
        <a:solidFill>
          <a:srgbClr val="00AAE7"/>
        </a:solidFill>
      </dgm:spPr>
      <dgm:t>
        <a:bodyPr/>
        <a:lstStyle/>
        <a:p>
          <a:r>
            <a:rPr lang="en-IE" dirty="0"/>
            <a:t>Development of Renewable Energy</a:t>
          </a:r>
        </a:p>
      </dgm:t>
    </dgm:pt>
    <dgm:pt modelId="{7869EBAC-4968-4A76-A0BE-3C45218E4002}" type="parTrans" cxnId="{4BD5EF0C-4654-40CD-AA77-85EC48FC9A91}">
      <dgm:prSet/>
      <dgm:spPr/>
      <dgm:t>
        <a:bodyPr/>
        <a:lstStyle/>
        <a:p>
          <a:endParaRPr lang="en-IE"/>
        </a:p>
      </dgm:t>
    </dgm:pt>
    <dgm:pt modelId="{9CB6C236-180E-43EE-AEDB-60D09BB69F3C}" type="sibTrans" cxnId="{4BD5EF0C-4654-40CD-AA77-85EC48FC9A91}">
      <dgm:prSet/>
      <dgm:spPr/>
      <dgm:t>
        <a:bodyPr/>
        <a:lstStyle/>
        <a:p>
          <a:endParaRPr lang="en-IE"/>
        </a:p>
      </dgm:t>
    </dgm:pt>
    <dgm:pt modelId="{06BB9C18-D747-4F8C-841F-7604E47ED267}">
      <dgm:prSet/>
      <dgm:spPr>
        <a:solidFill>
          <a:srgbClr val="00AAE7"/>
        </a:solidFill>
      </dgm:spPr>
      <dgm:t>
        <a:bodyPr/>
        <a:lstStyle/>
        <a:p>
          <a:r>
            <a:rPr lang="en-IE" dirty="0"/>
            <a:t>Enterprise Development</a:t>
          </a:r>
        </a:p>
      </dgm:t>
    </dgm:pt>
    <dgm:pt modelId="{4278F564-28BA-42FE-8C6E-EFD3295F5B27}" type="parTrans" cxnId="{4596CE75-ACF1-4627-9448-4837900CECFB}">
      <dgm:prSet/>
      <dgm:spPr/>
      <dgm:t>
        <a:bodyPr/>
        <a:lstStyle/>
        <a:p>
          <a:endParaRPr lang="en-IE"/>
        </a:p>
      </dgm:t>
    </dgm:pt>
    <dgm:pt modelId="{855CC5EC-EE4F-49C9-A201-386DB63765FD}" type="sibTrans" cxnId="{4596CE75-ACF1-4627-9448-4837900CECFB}">
      <dgm:prSet/>
      <dgm:spPr/>
      <dgm:t>
        <a:bodyPr/>
        <a:lstStyle/>
        <a:p>
          <a:endParaRPr lang="en-IE"/>
        </a:p>
      </dgm:t>
    </dgm:pt>
    <dgm:pt modelId="{6C98CEE7-384D-4E67-8294-4229B7DBF906}">
      <dgm:prSet/>
      <dgm:spPr>
        <a:solidFill>
          <a:srgbClr val="00AAE7"/>
        </a:solidFill>
      </dgm:spPr>
      <dgm:t>
        <a:bodyPr/>
        <a:lstStyle/>
        <a:p>
          <a:r>
            <a:rPr lang="en-IE" dirty="0"/>
            <a:t>Rural Towns</a:t>
          </a:r>
        </a:p>
      </dgm:t>
    </dgm:pt>
    <dgm:pt modelId="{68125BAC-7F15-4645-AC19-8DBDF12C11AA}" type="parTrans" cxnId="{8A436E7B-CB61-42E0-9A0E-AC13518447D4}">
      <dgm:prSet/>
      <dgm:spPr/>
      <dgm:t>
        <a:bodyPr/>
        <a:lstStyle/>
        <a:p>
          <a:endParaRPr lang="en-IE"/>
        </a:p>
      </dgm:t>
    </dgm:pt>
    <dgm:pt modelId="{130821C6-BB85-4034-B83D-60D5DC5AFF22}" type="sibTrans" cxnId="{8A436E7B-CB61-42E0-9A0E-AC13518447D4}">
      <dgm:prSet/>
      <dgm:spPr/>
      <dgm:t>
        <a:bodyPr/>
        <a:lstStyle/>
        <a:p>
          <a:endParaRPr lang="en-IE"/>
        </a:p>
      </dgm:t>
    </dgm:pt>
    <dgm:pt modelId="{2AC72286-D7BC-4EE4-8E14-1973930A5924}">
      <dgm:prSet/>
      <dgm:spPr>
        <a:solidFill>
          <a:srgbClr val="00AAE7"/>
        </a:solidFill>
      </dgm:spPr>
      <dgm:t>
        <a:bodyPr/>
        <a:lstStyle/>
        <a:p>
          <a:r>
            <a:rPr lang="en-IE" dirty="0"/>
            <a:t>Protection and Improvement of Local Biodiversity</a:t>
          </a:r>
        </a:p>
      </dgm:t>
    </dgm:pt>
    <dgm:pt modelId="{9706E0EE-2B4D-4ACA-8E16-99795E60B33C}" type="parTrans" cxnId="{70FCB894-CC97-4543-8533-F748CE95CE6D}">
      <dgm:prSet/>
      <dgm:spPr/>
      <dgm:t>
        <a:bodyPr/>
        <a:lstStyle/>
        <a:p>
          <a:endParaRPr lang="en-IE"/>
        </a:p>
      </dgm:t>
    </dgm:pt>
    <dgm:pt modelId="{91397D4E-65BA-41CE-95F2-3EB4553C8028}" type="sibTrans" cxnId="{70FCB894-CC97-4543-8533-F748CE95CE6D}">
      <dgm:prSet/>
      <dgm:spPr/>
      <dgm:t>
        <a:bodyPr/>
        <a:lstStyle/>
        <a:p>
          <a:endParaRPr lang="en-IE"/>
        </a:p>
      </dgm:t>
    </dgm:pt>
    <dgm:pt modelId="{05843483-EEBE-49F7-ABFE-A7AC489E7F36}" type="pres">
      <dgm:prSet presAssocID="{30A5DE5A-21E4-4C57-91F7-2138984F6E6C}" presName="theList" presStyleCnt="0">
        <dgm:presLayoutVars>
          <dgm:dir/>
          <dgm:animLvl val="lvl"/>
          <dgm:resizeHandles val="exact"/>
        </dgm:presLayoutVars>
      </dgm:prSet>
      <dgm:spPr/>
      <dgm:t>
        <a:bodyPr/>
        <a:lstStyle/>
        <a:p>
          <a:endParaRPr lang="en-IE"/>
        </a:p>
      </dgm:t>
    </dgm:pt>
    <dgm:pt modelId="{48771BD4-10C0-4226-887C-ED4FB04F5415}" type="pres">
      <dgm:prSet presAssocID="{FD84E68A-2AB3-47B8-A4B0-8564BA235EEE}" presName="compNode" presStyleCnt="0"/>
      <dgm:spPr/>
    </dgm:pt>
    <dgm:pt modelId="{36606C0D-C9DC-478F-8791-062C90904E36}" type="pres">
      <dgm:prSet presAssocID="{FD84E68A-2AB3-47B8-A4B0-8564BA235EEE}" presName="aNode" presStyleLbl="bgShp" presStyleIdx="0" presStyleCnt="3" custScaleX="107785"/>
      <dgm:spPr/>
      <dgm:t>
        <a:bodyPr/>
        <a:lstStyle/>
        <a:p>
          <a:endParaRPr lang="en-IE"/>
        </a:p>
      </dgm:t>
    </dgm:pt>
    <dgm:pt modelId="{0467B561-85FF-44B2-B99F-DECE86901964}" type="pres">
      <dgm:prSet presAssocID="{FD84E68A-2AB3-47B8-A4B0-8564BA235EEE}" presName="textNode" presStyleLbl="bgShp" presStyleIdx="0" presStyleCnt="3"/>
      <dgm:spPr/>
      <dgm:t>
        <a:bodyPr/>
        <a:lstStyle/>
        <a:p>
          <a:endParaRPr lang="en-IE"/>
        </a:p>
      </dgm:t>
    </dgm:pt>
    <dgm:pt modelId="{5587B1C0-E85B-415C-B02F-AF4C1542E7DD}" type="pres">
      <dgm:prSet presAssocID="{FD84E68A-2AB3-47B8-A4B0-8564BA235EEE}" presName="compChildNode" presStyleCnt="0"/>
      <dgm:spPr/>
    </dgm:pt>
    <dgm:pt modelId="{62785760-F9B3-4B20-8FD2-35FB23E5CBCF}" type="pres">
      <dgm:prSet presAssocID="{FD84E68A-2AB3-47B8-A4B0-8564BA235EEE}" presName="theInnerList" presStyleCnt="0"/>
      <dgm:spPr/>
    </dgm:pt>
    <dgm:pt modelId="{A74BD8C1-DFAB-42F2-A1D7-E9EC3016DF79}" type="pres">
      <dgm:prSet presAssocID="{E0CF2AE5-8BB8-44C7-B8E5-14C857173404}" presName="childNode" presStyleLbl="node1" presStyleIdx="0" presStyleCnt="9">
        <dgm:presLayoutVars>
          <dgm:bulletEnabled val="1"/>
        </dgm:presLayoutVars>
      </dgm:prSet>
      <dgm:spPr/>
      <dgm:t>
        <a:bodyPr/>
        <a:lstStyle/>
        <a:p>
          <a:endParaRPr lang="en-IE"/>
        </a:p>
      </dgm:t>
    </dgm:pt>
    <dgm:pt modelId="{CAB7140B-9AC5-4751-8A87-30DE73363F38}" type="pres">
      <dgm:prSet presAssocID="{E0CF2AE5-8BB8-44C7-B8E5-14C857173404}" presName="aSpace2" presStyleCnt="0"/>
      <dgm:spPr/>
    </dgm:pt>
    <dgm:pt modelId="{813F997E-37E5-44FF-BB2D-CF393538CEA6}" type="pres">
      <dgm:prSet presAssocID="{06BB9C18-D747-4F8C-841F-7604E47ED267}" presName="childNode" presStyleLbl="node1" presStyleIdx="1" presStyleCnt="9">
        <dgm:presLayoutVars>
          <dgm:bulletEnabled val="1"/>
        </dgm:presLayoutVars>
      </dgm:prSet>
      <dgm:spPr/>
      <dgm:t>
        <a:bodyPr/>
        <a:lstStyle/>
        <a:p>
          <a:endParaRPr lang="en-IE"/>
        </a:p>
      </dgm:t>
    </dgm:pt>
    <dgm:pt modelId="{6CE6D040-0099-4169-9C96-8536B8DB9982}" type="pres">
      <dgm:prSet presAssocID="{06BB9C18-D747-4F8C-841F-7604E47ED267}" presName="aSpace2" presStyleCnt="0"/>
      <dgm:spPr/>
    </dgm:pt>
    <dgm:pt modelId="{925D24A3-8594-48B6-A954-B491A9C4E7B9}" type="pres">
      <dgm:prSet presAssocID="{6C98CEE7-384D-4E67-8294-4229B7DBF906}" presName="childNode" presStyleLbl="node1" presStyleIdx="2" presStyleCnt="9">
        <dgm:presLayoutVars>
          <dgm:bulletEnabled val="1"/>
        </dgm:presLayoutVars>
      </dgm:prSet>
      <dgm:spPr/>
      <dgm:t>
        <a:bodyPr/>
        <a:lstStyle/>
        <a:p>
          <a:endParaRPr lang="en-IE"/>
        </a:p>
      </dgm:t>
    </dgm:pt>
    <dgm:pt modelId="{BC7FB411-78C3-4D7E-B1FC-0D8BB9D8189F}" type="pres">
      <dgm:prSet presAssocID="{6C98CEE7-384D-4E67-8294-4229B7DBF906}" presName="aSpace2" presStyleCnt="0"/>
      <dgm:spPr/>
    </dgm:pt>
    <dgm:pt modelId="{2562165B-909E-48B5-BC60-F35136E88B2F}" type="pres">
      <dgm:prSet presAssocID="{5A8E9325-3DBD-4DE1-A3C4-42FCC273B312}" presName="childNode" presStyleLbl="node1" presStyleIdx="3" presStyleCnt="9">
        <dgm:presLayoutVars>
          <dgm:bulletEnabled val="1"/>
        </dgm:presLayoutVars>
      </dgm:prSet>
      <dgm:spPr/>
      <dgm:t>
        <a:bodyPr/>
        <a:lstStyle/>
        <a:p>
          <a:endParaRPr lang="en-IE"/>
        </a:p>
      </dgm:t>
    </dgm:pt>
    <dgm:pt modelId="{1FDB1DE6-A4EC-453E-8D2F-946ED77883A8}" type="pres">
      <dgm:prSet presAssocID="{FD84E68A-2AB3-47B8-A4B0-8564BA235EEE}" presName="aSpace" presStyleCnt="0"/>
      <dgm:spPr/>
    </dgm:pt>
    <dgm:pt modelId="{F49EB2E2-31C6-4AA3-A202-63006D5B7BF6}" type="pres">
      <dgm:prSet presAssocID="{F333D494-C921-47E0-867A-74D9EA1051A6}" presName="compNode" presStyleCnt="0"/>
      <dgm:spPr/>
    </dgm:pt>
    <dgm:pt modelId="{DC994B20-99B6-49DE-AF98-EE96976FF405}" type="pres">
      <dgm:prSet presAssocID="{F333D494-C921-47E0-867A-74D9EA1051A6}" presName="aNode" presStyleLbl="bgShp" presStyleIdx="1" presStyleCnt="3"/>
      <dgm:spPr/>
      <dgm:t>
        <a:bodyPr/>
        <a:lstStyle/>
        <a:p>
          <a:endParaRPr lang="en-IE"/>
        </a:p>
      </dgm:t>
    </dgm:pt>
    <dgm:pt modelId="{ACD29D18-D4AC-4A90-A65D-443168756AB6}" type="pres">
      <dgm:prSet presAssocID="{F333D494-C921-47E0-867A-74D9EA1051A6}" presName="textNode" presStyleLbl="bgShp" presStyleIdx="1" presStyleCnt="3"/>
      <dgm:spPr/>
      <dgm:t>
        <a:bodyPr/>
        <a:lstStyle/>
        <a:p>
          <a:endParaRPr lang="en-IE"/>
        </a:p>
      </dgm:t>
    </dgm:pt>
    <dgm:pt modelId="{04CD586D-45E3-4C1F-BD56-87349091EE81}" type="pres">
      <dgm:prSet presAssocID="{F333D494-C921-47E0-867A-74D9EA1051A6}" presName="compChildNode" presStyleCnt="0"/>
      <dgm:spPr/>
    </dgm:pt>
    <dgm:pt modelId="{6143E049-8F67-46A8-8769-B7643BEE569B}" type="pres">
      <dgm:prSet presAssocID="{F333D494-C921-47E0-867A-74D9EA1051A6}" presName="theInnerList" presStyleCnt="0"/>
      <dgm:spPr/>
    </dgm:pt>
    <dgm:pt modelId="{067C49A4-BDD5-425E-947A-ECDB4A6E626F}" type="pres">
      <dgm:prSet presAssocID="{00401411-C6BC-431E-B24B-973874FE7E4D}" presName="childNode" presStyleLbl="node1" presStyleIdx="4" presStyleCnt="9">
        <dgm:presLayoutVars>
          <dgm:bulletEnabled val="1"/>
        </dgm:presLayoutVars>
      </dgm:prSet>
      <dgm:spPr/>
      <dgm:t>
        <a:bodyPr/>
        <a:lstStyle/>
        <a:p>
          <a:endParaRPr lang="en-IE"/>
        </a:p>
      </dgm:t>
    </dgm:pt>
    <dgm:pt modelId="{E96B9A76-CA8B-4416-9989-7ECEC1060514}" type="pres">
      <dgm:prSet presAssocID="{00401411-C6BC-431E-B24B-973874FE7E4D}" presName="aSpace2" presStyleCnt="0"/>
      <dgm:spPr/>
    </dgm:pt>
    <dgm:pt modelId="{FD2B440E-6743-45FA-BB78-0D4A4C2D32F3}" type="pres">
      <dgm:prSet presAssocID="{AB2558FC-CD3F-4C2D-9D7D-A9FC8D63341E}" presName="childNode" presStyleLbl="node1" presStyleIdx="5" presStyleCnt="9">
        <dgm:presLayoutVars>
          <dgm:bulletEnabled val="1"/>
        </dgm:presLayoutVars>
      </dgm:prSet>
      <dgm:spPr/>
      <dgm:t>
        <a:bodyPr/>
        <a:lstStyle/>
        <a:p>
          <a:endParaRPr lang="en-IE"/>
        </a:p>
      </dgm:t>
    </dgm:pt>
    <dgm:pt modelId="{9066EC13-B007-4BFC-8764-57ED87FAF231}" type="pres">
      <dgm:prSet presAssocID="{F333D494-C921-47E0-867A-74D9EA1051A6}" presName="aSpace" presStyleCnt="0"/>
      <dgm:spPr/>
    </dgm:pt>
    <dgm:pt modelId="{59DE646C-0044-4DE1-AF15-B19FE272B0F7}" type="pres">
      <dgm:prSet presAssocID="{9F58CA63-957D-4440-B050-C4E8806AC03C}" presName="compNode" presStyleCnt="0"/>
      <dgm:spPr/>
    </dgm:pt>
    <dgm:pt modelId="{327CA1B5-C495-49DC-95C0-D77106CEA5C9}" type="pres">
      <dgm:prSet presAssocID="{9F58CA63-957D-4440-B050-C4E8806AC03C}" presName="aNode" presStyleLbl="bgShp" presStyleIdx="2" presStyleCnt="3"/>
      <dgm:spPr/>
      <dgm:t>
        <a:bodyPr/>
        <a:lstStyle/>
        <a:p>
          <a:endParaRPr lang="en-IE"/>
        </a:p>
      </dgm:t>
    </dgm:pt>
    <dgm:pt modelId="{7445F7AF-72F5-4F21-A99E-ADF3EDCA7426}" type="pres">
      <dgm:prSet presAssocID="{9F58CA63-957D-4440-B050-C4E8806AC03C}" presName="textNode" presStyleLbl="bgShp" presStyleIdx="2" presStyleCnt="3"/>
      <dgm:spPr/>
      <dgm:t>
        <a:bodyPr/>
        <a:lstStyle/>
        <a:p>
          <a:endParaRPr lang="en-IE"/>
        </a:p>
      </dgm:t>
    </dgm:pt>
    <dgm:pt modelId="{15BA5936-A82C-4FFA-A213-11206FB4FDB8}" type="pres">
      <dgm:prSet presAssocID="{9F58CA63-957D-4440-B050-C4E8806AC03C}" presName="compChildNode" presStyleCnt="0"/>
      <dgm:spPr/>
    </dgm:pt>
    <dgm:pt modelId="{BC59BCCE-FC6E-463C-BFE1-F92DE21959B7}" type="pres">
      <dgm:prSet presAssocID="{9F58CA63-957D-4440-B050-C4E8806AC03C}" presName="theInnerList" presStyleCnt="0"/>
      <dgm:spPr/>
    </dgm:pt>
    <dgm:pt modelId="{D71D4555-8AB3-48F5-A14A-B5FED5819A33}" type="pres">
      <dgm:prSet presAssocID="{626C1DDC-8DFA-4899-828C-76F5E4301EFA}" presName="childNode" presStyleLbl="node1" presStyleIdx="6" presStyleCnt="9">
        <dgm:presLayoutVars>
          <dgm:bulletEnabled val="1"/>
        </dgm:presLayoutVars>
      </dgm:prSet>
      <dgm:spPr/>
      <dgm:t>
        <a:bodyPr/>
        <a:lstStyle/>
        <a:p>
          <a:endParaRPr lang="en-IE"/>
        </a:p>
      </dgm:t>
    </dgm:pt>
    <dgm:pt modelId="{B35A2279-E3CB-46D2-BAEF-4580649C0EDC}" type="pres">
      <dgm:prSet presAssocID="{626C1DDC-8DFA-4899-828C-76F5E4301EFA}" presName="aSpace2" presStyleCnt="0"/>
      <dgm:spPr/>
    </dgm:pt>
    <dgm:pt modelId="{B127E7C4-BB36-4F0A-9712-49A24C3886C3}" type="pres">
      <dgm:prSet presAssocID="{2AC72286-D7BC-4EE4-8E14-1973930A5924}" presName="childNode" presStyleLbl="node1" presStyleIdx="7" presStyleCnt="9">
        <dgm:presLayoutVars>
          <dgm:bulletEnabled val="1"/>
        </dgm:presLayoutVars>
      </dgm:prSet>
      <dgm:spPr/>
      <dgm:t>
        <a:bodyPr/>
        <a:lstStyle/>
        <a:p>
          <a:endParaRPr lang="en-IE"/>
        </a:p>
      </dgm:t>
    </dgm:pt>
    <dgm:pt modelId="{41812252-5158-4A39-9630-DF6B6A8ADBF3}" type="pres">
      <dgm:prSet presAssocID="{2AC72286-D7BC-4EE4-8E14-1973930A5924}" presName="aSpace2" presStyleCnt="0"/>
      <dgm:spPr/>
    </dgm:pt>
    <dgm:pt modelId="{45B8642E-B33F-4EDA-82ED-0380F809DCB9}" type="pres">
      <dgm:prSet presAssocID="{60CF6331-D979-4766-A298-E3AC9C9B12DC}" presName="childNode" presStyleLbl="node1" presStyleIdx="8" presStyleCnt="9">
        <dgm:presLayoutVars>
          <dgm:bulletEnabled val="1"/>
        </dgm:presLayoutVars>
      </dgm:prSet>
      <dgm:spPr/>
      <dgm:t>
        <a:bodyPr/>
        <a:lstStyle/>
        <a:p>
          <a:endParaRPr lang="en-IE"/>
        </a:p>
      </dgm:t>
    </dgm:pt>
  </dgm:ptLst>
  <dgm:cxnLst>
    <dgm:cxn modelId="{7DD95674-11A8-41EF-9D1F-CA15DA6C8D48}" type="presOf" srcId="{F333D494-C921-47E0-867A-74D9EA1051A6}" destId="{DC994B20-99B6-49DE-AF98-EE96976FF405}" srcOrd="0" destOrd="0" presId="urn:microsoft.com/office/officeart/2005/8/layout/lProcess2"/>
    <dgm:cxn modelId="{F850CC2A-E032-4D0C-8722-6D86ABD2429F}" type="presOf" srcId="{9F58CA63-957D-4440-B050-C4E8806AC03C}" destId="{327CA1B5-C495-49DC-95C0-D77106CEA5C9}" srcOrd="0" destOrd="0" presId="urn:microsoft.com/office/officeart/2005/8/layout/lProcess2"/>
    <dgm:cxn modelId="{4596CE75-ACF1-4627-9448-4837900CECFB}" srcId="{FD84E68A-2AB3-47B8-A4B0-8564BA235EEE}" destId="{06BB9C18-D747-4F8C-841F-7604E47ED267}" srcOrd="1" destOrd="0" parTransId="{4278F564-28BA-42FE-8C6E-EFD3295F5B27}" sibTransId="{855CC5EC-EE4F-49C9-A201-386DB63765FD}"/>
    <dgm:cxn modelId="{38BD5BE9-DC3C-42D5-BBEC-045CBD403786}" type="presOf" srcId="{30A5DE5A-21E4-4C57-91F7-2138984F6E6C}" destId="{05843483-EEBE-49F7-ABFE-A7AC489E7F36}" srcOrd="0" destOrd="0" presId="urn:microsoft.com/office/officeart/2005/8/layout/lProcess2"/>
    <dgm:cxn modelId="{4BD5EF0C-4654-40CD-AA77-85EC48FC9A91}" srcId="{9F58CA63-957D-4440-B050-C4E8806AC03C}" destId="{60CF6331-D979-4766-A298-E3AC9C9B12DC}" srcOrd="2" destOrd="0" parTransId="{7869EBAC-4968-4A76-A0BE-3C45218E4002}" sibTransId="{9CB6C236-180E-43EE-AEDB-60D09BB69F3C}"/>
    <dgm:cxn modelId="{12E0B9D3-6B6F-47ED-A08F-044A01C6155E}" type="presOf" srcId="{2AC72286-D7BC-4EE4-8E14-1973930A5924}" destId="{B127E7C4-BB36-4F0A-9712-49A24C3886C3}" srcOrd="0" destOrd="0" presId="urn:microsoft.com/office/officeart/2005/8/layout/lProcess2"/>
    <dgm:cxn modelId="{855A3576-20AC-4843-A0A8-2652A0F53F65}" srcId="{30A5DE5A-21E4-4C57-91F7-2138984F6E6C}" destId="{9F58CA63-957D-4440-B050-C4E8806AC03C}" srcOrd="2" destOrd="0" parTransId="{4042853F-9DF1-4D44-8D60-1EF703D1FBEB}" sibTransId="{A6AB68F9-5CA3-44A6-BD93-F63BA8865CB4}"/>
    <dgm:cxn modelId="{C09B1A06-0E45-4404-86F2-D07A68A5DE4B}" type="presOf" srcId="{E0CF2AE5-8BB8-44C7-B8E5-14C857173404}" destId="{A74BD8C1-DFAB-42F2-A1D7-E9EC3016DF79}" srcOrd="0" destOrd="0" presId="urn:microsoft.com/office/officeart/2005/8/layout/lProcess2"/>
    <dgm:cxn modelId="{A33AB003-E70F-45CB-A44B-3FDDB89B1420}" type="presOf" srcId="{AB2558FC-CD3F-4C2D-9D7D-A9FC8D63341E}" destId="{FD2B440E-6743-45FA-BB78-0D4A4C2D32F3}" srcOrd="0" destOrd="0" presId="urn:microsoft.com/office/officeart/2005/8/layout/lProcess2"/>
    <dgm:cxn modelId="{395765D4-DA8D-462F-9DC2-4A5FF0AF3FF6}" type="presOf" srcId="{5A8E9325-3DBD-4DE1-A3C4-42FCC273B312}" destId="{2562165B-909E-48B5-BC60-F35136E88B2F}" srcOrd="0" destOrd="0" presId="urn:microsoft.com/office/officeart/2005/8/layout/lProcess2"/>
    <dgm:cxn modelId="{4D8752E0-536F-46D8-9E1D-97D07B756E3C}" type="presOf" srcId="{60CF6331-D979-4766-A298-E3AC9C9B12DC}" destId="{45B8642E-B33F-4EDA-82ED-0380F809DCB9}" srcOrd="0" destOrd="0" presId="urn:microsoft.com/office/officeart/2005/8/layout/lProcess2"/>
    <dgm:cxn modelId="{72C2D2D3-7358-49D3-B724-9CCC049DF14F}" srcId="{FD84E68A-2AB3-47B8-A4B0-8564BA235EEE}" destId="{E0CF2AE5-8BB8-44C7-B8E5-14C857173404}" srcOrd="0" destOrd="0" parTransId="{8CE61AAA-386A-4142-B008-EA12911C9DF3}" sibTransId="{A2111E98-A6C9-4F57-A3E0-821B04E914B4}"/>
    <dgm:cxn modelId="{ECD4B7CF-126A-47B4-AD99-B5294238E0D8}" srcId="{F333D494-C921-47E0-867A-74D9EA1051A6}" destId="{AB2558FC-CD3F-4C2D-9D7D-A9FC8D63341E}" srcOrd="1" destOrd="0" parTransId="{F4B3EBB0-0384-479B-89BD-8571E0116E30}" sibTransId="{A06F9162-2728-4B09-8273-838EC8109A1F}"/>
    <dgm:cxn modelId="{76465E9D-7BF7-4A0F-B282-8DF86937F641}" type="presOf" srcId="{FD84E68A-2AB3-47B8-A4B0-8564BA235EEE}" destId="{0467B561-85FF-44B2-B99F-DECE86901964}" srcOrd="1" destOrd="0" presId="urn:microsoft.com/office/officeart/2005/8/layout/lProcess2"/>
    <dgm:cxn modelId="{87D49E73-E6C7-44CA-AF2D-68A92368172D}" srcId="{30A5DE5A-21E4-4C57-91F7-2138984F6E6C}" destId="{FD84E68A-2AB3-47B8-A4B0-8564BA235EEE}" srcOrd="0" destOrd="0" parTransId="{3CB971C9-5C66-42FE-BE18-AD6CC0C713BD}" sibTransId="{D9BCF957-0151-42F9-9F44-E875B79ECD2F}"/>
    <dgm:cxn modelId="{A010CC76-7C5B-430F-BA4C-C04D9AB55436}" type="presOf" srcId="{00401411-C6BC-431E-B24B-973874FE7E4D}" destId="{067C49A4-BDD5-425E-947A-ECDB4A6E626F}" srcOrd="0" destOrd="0" presId="urn:microsoft.com/office/officeart/2005/8/layout/lProcess2"/>
    <dgm:cxn modelId="{5AEF785F-EE13-47F9-B0EE-2922E0518E62}" type="presOf" srcId="{6C98CEE7-384D-4E67-8294-4229B7DBF906}" destId="{925D24A3-8594-48B6-A954-B491A9C4E7B9}" srcOrd="0" destOrd="0" presId="urn:microsoft.com/office/officeart/2005/8/layout/lProcess2"/>
    <dgm:cxn modelId="{70FCB894-CC97-4543-8533-F748CE95CE6D}" srcId="{9F58CA63-957D-4440-B050-C4E8806AC03C}" destId="{2AC72286-D7BC-4EE4-8E14-1973930A5924}" srcOrd="1" destOrd="0" parTransId="{9706E0EE-2B4D-4ACA-8E16-99795E60B33C}" sibTransId="{91397D4E-65BA-41CE-95F2-3EB4553C8028}"/>
    <dgm:cxn modelId="{347E6D84-65DB-4826-B081-147DAFDB6389}" srcId="{9F58CA63-957D-4440-B050-C4E8806AC03C}" destId="{626C1DDC-8DFA-4899-828C-76F5E4301EFA}" srcOrd="0" destOrd="0" parTransId="{87470456-C4A7-498A-9761-B42DBE921A9A}" sibTransId="{7F726467-27C4-4436-9859-3D488DF5B572}"/>
    <dgm:cxn modelId="{BDDF8BBE-48F4-4859-87CF-CF844F77958E}" type="presOf" srcId="{F333D494-C921-47E0-867A-74D9EA1051A6}" destId="{ACD29D18-D4AC-4A90-A65D-443168756AB6}" srcOrd="1" destOrd="0" presId="urn:microsoft.com/office/officeart/2005/8/layout/lProcess2"/>
    <dgm:cxn modelId="{39FA3A65-964F-47A9-BA3D-7403ADA9C0BA}" srcId="{30A5DE5A-21E4-4C57-91F7-2138984F6E6C}" destId="{F333D494-C921-47E0-867A-74D9EA1051A6}" srcOrd="1" destOrd="0" parTransId="{8A2F5D0F-366C-4AE2-8A17-897DD24CA115}" sibTransId="{CC804392-FF20-477C-A8DC-DFC4693C3609}"/>
    <dgm:cxn modelId="{6B733CDD-B214-4D6B-A5FC-527D0957D3AD}" srcId="{F333D494-C921-47E0-867A-74D9EA1051A6}" destId="{00401411-C6BC-431E-B24B-973874FE7E4D}" srcOrd="0" destOrd="0" parTransId="{2B6B379B-A20E-414D-86E2-C38D97B487E2}" sibTransId="{4F8438D1-DEF6-4415-AA21-F42959B53189}"/>
    <dgm:cxn modelId="{2CBEDF3A-0CB5-413A-9576-89C598A44E86}" type="presOf" srcId="{9F58CA63-957D-4440-B050-C4E8806AC03C}" destId="{7445F7AF-72F5-4F21-A99E-ADF3EDCA7426}" srcOrd="1" destOrd="0" presId="urn:microsoft.com/office/officeart/2005/8/layout/lProcess2"/>
    <dgm:cxn modelId="{090398A5-3FDA-4004-98D7-CF55C5BD2A65}" type="presOf" srcId="{626C1DDC-8DFA-4899-828C-76F5E4301EFA}" destId="{D71D4555-8AB3-48F5-A14A-B5FED5819A33}" srcOrd="0" destOrd="0" presId="urn:microsoft.com/office/officeart/2005/8/layout/lProcess2"/>
    <dgm:cxn modelId="{4D15EFEE-F187-459F-A450-CB26B1C87491}" type="presOf" srcId="{06BB9C18-D747-4F8C-841F-7604E47ED267}" destId="{813F997E-37E5-44FF-BB2D-CF393538CEA6}" srcOrd="0" destOrd="0" presId="urn:microsoft.com/office/officeart/2005/8/layout/lProcess2"/>
    <dgm:cxn modelId="{8A436E7B-CB61-42E0-9A0E-AC13518447D4}" srcId="{FD84E68A-2AB3-47B8-A4B0-8564BA235EEE}" destId="{6C98CEE7-384D-4E67-8294-4229B7DBF906}" srcOrd="2" destOrd="0" parTransId="{68125BAC-7F15-4645-AC19-8DBDF12C11AA}" sibTransId="{130821C6-BB85-4034-B83D-60D5DC5AFF22}"/>
    <dgm:cxn modelId="{F8C9D84C-9FBB-44BD-8AF6-B7D82AD1058D}" srcId="{FD84E68A-2AB3-47B8-A4B0-8564BA235EEE}" destId="{5A8E9325-3DBD-4DE1-A3C4-42FCC273B312}" srcOrd="3" destOrd="0" parTransId="{27124559-487B-410D-8E47-F3EE9B383DA6}" sibTransId="{402213DF-0854-479A-B669-513D662B6B26}"/>
    <dgm:cxn modelId="{C6A6C233-621B-499B-BD53-FECBAB2159B6}" type="presOf" srcId="{FD84E68A-2AB3-47B8-A4B0-8564BA235EEE}" destId="{36606C0D-C9DC-478F-8791-062C90904E36}" srcOrd="0" destOrd="0" presId="urn:microsoft.com/office/officeart/2005/8/layout/lProcess2"/>
    <dgm:cxn modelId="{4BA3B419-3DC3-4274-BF28-AA8F870FFDB2}" type="presParOf" srcId="{05843483-EEBE-49F7-ABFE-A7AC489E7F36}" destId="{48771BD4-10C0-4226-887C-ED4FB04F5415}" srcOrd="0" destOrd="0" presId="urn:microsoft.com/office/officeart/2005/8/layout/lProcess2"/>
    <dgm:cxn modelId="{F1C06F2F-574A-4841-A780-9798A7174323}" type="presParOf" srcId="{48771BD4-10C0-4226-887C-ED4FB04F5415}" destId="{36606C0D-C9DC-478F-8791-062C90904E36}" srcOrd="0" destOrd="0" presId="urn:microsoft.com/office/officeart/2005/8/layout/lProcess2"/>
    <dgm:cxn modelId="{5D6D6EB5-E635-49E8-8D7B-D0167DA24816}" type="presParOf" srcId="{48771BD4-10C0-4226-887C-ED4FB04F5415}" destId="{0467B561-85FF-44B2-B99F-DECE86901964}" srcOrd="1" destOrd="0" presId="urn:microsoft.com/office/officeart/2005/8/layout/lProcess2"/>
    <dgm:cxn modelId="{BA1DE63F-30C8-495B-A6C6-D3131240A660}" type="presParOf" srcId="{48771BD4-10C0-4226-887C-ED4FB04F5415}" destId="{5587B1C0-E85B-415C-B02F-AF4C1542E7DD}" srcOrd="2" destOrd="0" presId="urn:microsoft.com/office/officeart/2005/8/layout/lProcess2"/>
    <dgm:cxn modelId="{7F1F5720-2D79-4F85-AC95-D4929B1A12CE}" type="presParOf" srcId="{5587B1C0-E85B-415C-B02F-AF4C1542E7DD}" destId="{62785760-F9B3-4B20-8FD2-35FB23E5CBCF}" srcOrd="0" destOrd="0" presId="urn:microsoft.com/office/officeart/2005/8/layout/lProcess2"/>
    <dgm:cxn modelId="{A7C46B4C-03FB-4FA4-838B-AFB7592FE08F}" type="presParOf" srcId="{62785760-F9B3-4B20-8FD2-35FB23E5CBCF}" destId="{A74BD8C1-DFAB-42F2-A1D7-E9EC3016DF79}" srcOrd="0" destOrd="0" presId="urn:microsoft.com/office/officeart/2005/8/layout/lProcess2"/>
    <dgm:cxn modelId="{727E188D-6E17-4BC1-96F4-F7D37C3284F7}" type="presParOf" srcId="{62785760-F9B3-4B20-8FD2-35FB23E5CBCF}" destId="{CAB7140B-9AC5-4751-8A87-30DE73363F38}" srcOrd="1" destOrd="0" presId="urn:microsoft.com/office/officeart/2005/8/layout/lProcess2"/>
    <dgm:cxn modelId="{00B97F5C-E731-4BF2-99DE-A73E0E0B6D6A}" type="presParOf" srcId="{62785760-F9B3-4B20-8FD2-35FB23E5CBCF}" destId="{813F997E-37E5-44FF-BB2D-CF393538CEA6}" srcOrd="2" destOrd="0" presId="urn:microsoft.com/office/officeart/2005/8/layout/lProcess2"/>
    <dgm:cxn modelId="{60925DC7-7705-4B75-B8A6-DD756D26CE13}" type="presParOf" srcId="{62785760-F9B3-4B20-8FD2-35FB23E5CBCF}" destId="{6CE6D040-0099-4169-9C96-8536B8DB9982}" srcOrd="3" destOrd="0" presId="urn:microsoft.com/office/officeart/2005/8/layout/lProcess2"/>
    <dgm:cxn modelId="{0B3BF2A5-B8E7-4A0D-99BC-6BEBB8051925}" type="presParOf" srcId="{62785760-F9B3-4B20-8FD2-35FB23E5CBCF}" destId="{925D24A3-8594-48B6-A954-B491A9C4E7B9}" srcOrd="4" destOrd="0" presId="urn:microsoft.com/office/officeart/2005/8/layout/lProcess2"/>
    <dgm:cxn modelId="{70D77EB5-D3DA-4EE1-B399-12EF3052E670}" type="presParOf" srcId="{62785760-F9B3-4B20-8FD2-35FB23E5CBCF}" destId="{BC7FB411-78C3-4D7E-B1FC-0D8BB9D8189F}" srcOrd="5" destOrd="0" presId="urn:microsoft.com/office/officeart/2005/8/layout/lProcess2"/>
    <dgm:cxn modelId="{683820D1-C05C-4831-A7D1-49DFCE8D3204}" type="presParOf" srcId="{62785760-F9B3-4B20-8FD2-35FB23E5CBCF}" destId="{2562165B-909E-48B5-BC60-F35136E88B2F}" srcOrd="6" destOrd="0" presId="urn:microsoft.com/office/officeart/2005/8/layout/lProcess2"/>
    <dgm:cxn modelId="{0F12837E-03C4-448E-ABEF-AE1E4DBC3C7A}" type="presParOf" srcId="{05843483-EEBE-49F7-ABFE-A7AC489E7F36}" destId="{1FDB1DE6-A4EC-453E-8D2F-946ED77883A8}" srcOrd="1" destOrd="0" presId="urn:microsoft.com/office/officeart/2005/8/layout/lProcess2"/>
    <dgm:cxn modelId="{1766C561-5555-4F0B-95DC-B3CB7874E011}" type="presParOf" srcId="{05843483-EEBE-49F7-ABFE-A7AC489E7F36}" destId="{F49EB2E2-31C6-4AA3-A202-63006D5B7BF6}" srcOrd="2" destOrd="0" presId="urn:microsoft.com/office/officeart/2005/8/layout/lProcess2"/>
    <dgm:cxn modelId="{D399028E-9755-4756-AA89-C56BB74DFFF2}" type="presParOf" srcId="{F49EB2E2-31C6-4AA3-A202-63006D5B7BF6}" destId="{DC994B20-99B6-49DE-AF98-EE96976FF405}" srcOrd="0" destOrd="0" presId="urn:microsoft.com/office/officeart/2005/8/layout/lProcess2"/>
    <dgm:cxn modelId="{72C5E2C6-B841-417B-B468-474DB3A594CD}" type="presParOf" srcId="{F49EB2E2-31C6-4AA3-A202-63006D5B7BF6}" destId="{ACD29D18-D4AC-4A90-A65D-443168756AB6}" srcOrd="1" destOrd="0" presId="urn:microsoft.com/office/officeart/2005/8/layout/lProcess2"/>
    <dgm:cxn modelId="{0DD98D04-1A88-4724-B261-B5F1CA7B92DD}" type="presParOf" srcId="{F49EB2E2-31C6-4AA3-A202-63006D5B7BF6}" destId="{04CD586D-45E3-4C1F-BD56-87349091EE81}" srcOrd="2" destOrd="0" presId="urn:microsoft.com/office/officeart/2005/8/layout/lProcess2"/>
    <dgm:cxn modelId="{CAA523DE-699D-469E-8479-F406702D8EA0}" type="presParOf" srcId="{04CD586D-45E3-4C1F-BD56-87349091EE81}" destId="{6143E049-8F67-46A8-8769-B7643BEE569B}" srcOrd="0" destOrd="0" presId="urn:microsoft.com/office/officeart/2005/8/layout/lProcess2"/>
    <dgm:cxn modelId="{DD841CF6-54C9-444D-BC03-DF32B3715CA1}" type="presParOf" srcId="{6143E049-8F67-46A8-8769-B7643BEE569B}" destId="{067C49A4-BDD5-425E-947A-ECDB4A6E626F}" srcOrd="0" destOrd="0" presId="urn:microsoft.com/office/officeart/2005/8/layout/lProcess2"/>
    <dgm:cxn modelId="{612108C8-0497-4D94-B969-97B24BBF6323}" type="presParOf" srcId="{6143E049-8F67-46A8-8769-B7643BEE569B}" destId="{E96B9A76-CA8B-4416-9989-7ECEC1060514}" srcOrd="1" destOrd="0" presId="urn:microsoft.com/office/officeart/2005/8/layout/lProcess2"/>
    <dgm:cxn modelId="{8DE235C9-09B7-43EF-A675-BEA078BA42BD}" type="presParOf" srcId="{6143E049-8F67-46A8-8769-B7643BEE569B}" destId="{FD2B440E-6743-45FA-BB78-0D4A4C2D32F3}" srcOrd="2" destOrd="0" presId="urn:microsoft.com/office/officeart/2005/8/layout/lProcess2"/>
    <dgm:cxn modelId="{4CB34441-ECBF-42F8-8572-96E673289E62}" type="presParOf" srcId="{05843483-EEBE-49F7-ABFE-A7AC489E7F36}" destId="{9066EC13-B007-4BFC-8764-57ED87FAF231}" srcOrd="3" destOrd="0" presId="urn:microsoft.com/office/officeart/2005/8/layout/lProcess2"/>
    <dgm:cxn modelId="{2D8468FD-7899-44EC-9641-EE8FB9C53169}" type="presParOf" srcId="{05843483-EEBE-49F7-ABFE-A7AC489E7F36}" destId="{59DE646C-0044-4DE1-AF15-B19FE272B0F7}" srcOrd="4" destOrd="0" presId="urn:microsoft.com/office/officeart/2005/8/layout/lProcess2"/>
    <dgm:cxn modelId="{ED8BB7DB-6CB6-4C7B-9720-9821BFBA08D9}" type="presParOf" srcId="{59DE646C-0044-4DE1-AF15-B19FE272B0F7}" destId="{327CA1B5-C495-49DC-95C0-D77106CEA5C9}" srcOrd="0" destOrd="0" presId="urn:microsoft.com/office/officeart/2005/8/layout/lProcess2"/>
    <dgm:cxn modelId="{AF450948-3698-4CC7-BB58-14477CE140A3}" type="presParOf" srcId="{59DE646C-0044-4DE1-AF15-B19FE272B0F7}" destId="{7445F7AF-72F5-4F21-A99E-ADF3EDCA7426}" srcOrd="1" destOrd="0" presId="urn:microsoft.com/office/officeart/2005/8/layout/lProcess2"/>
    <dgm:cxn modelId="{87E50477-A557-4EC9-960F-61E41060C235}" type="presParOf" srcId="{59DE646C-0044-4DE1-AF15-B19FE272B0F7}" destId="{15BA5936-A82C-4FFA-A213-11206FB4FDB8}" srcOrd="2" destOrd="0" presId="urn:microsoft.com/office/officeart/2005/8/layout/lProcess2"/>
    <dgm:cxn modelId="{DD79D86E-4586-4F5E-A5CC-9F04EFEC4ACC}" type="presParOf" srcId="{15BA5936-A82C-4FFA-A213-11206FB4FDB8}" destId="{BC59BCCE-FC6E-463C-BFE1-F92DE21959B7}" srcOrd="0" destOrd="0" presId="urn:microsoft.com/office/officeart/2005/8/layout/lProcess2"/>
    <dgm:cxn modelId="{F6A5F216-BF2E-4E16-974D-928769F82DA5}" type="presParOf" srcId="{BC59BCCE-FC6E-463C-BFE1-F92DE21959B7}" destId="{D71D4555-8AB3-48F5-A14A-B5FED5819A33}" srcOrd="0" destOrd="0" presId="urn:microsoft.com/office/officeart/2005/8/layout/lProcess2"/>
    <dgm:cxn modelId="{953CF5FD-39FC-4F02-B075-506625522E33}" type="presParOf" srcId="{BC59BCCE-FC6E-463C-BFE1-F92DE21959B7}" destId="{B35A2279-E3CB-46D2-BAEF-4580649C0EDC}" srcOrd="1" destOrd="0" presId="urn:microsoft.com/office/officeart/2005/8/layout/lProcess2"/>
    <dgm:cxn modelId="{C8C8C0F8-8043-4999-96A0-6142DD74D23D}" type="presParOf" srcId="{BC59BCCE-FC6E-463C-BFE1-F92DE21959B7}" destId="{B127E7C4-BB36-4F0A-9712-49A24C3886C3}" srcOrd="2" destOrd="0" presId="urn:microsoft.com/office/officeart/2005/8/layout/lProcess2"/>
    <dgm:cxn modelId="{4CAFA933-B229-4051-94F4-E779D9B1CF85}" type="presParOf" srcId="{BC59BCCE-FC6E-463C-BFE1-F92DE21959B7}" destId="{41812252-5158-4A39-9630-DF6B6A8ADBF3}" srcOrd="3" destOrd="0" presId="urn:microsoft.com/office/officeart/2005/8/layout/lProcess2"/>
    <dgm:cxn modelId="{256F6A9C-D34C-460C-8E6E-8AA88BCB0516}" type="presParOf" srcId="{BC59BCCE-FC6E-463C-BFE1-F92DE21959B7}" destId="{45B8642E-B33F-4EDA-82ED-0380F809DCB9}" srcOrd="4"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5DE5A-21E4-4C57-91F7-2138984F6E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E"/>
        </a:p>
      </dgm:t>
    </dgm:pt>
    <dgm:pt modelId="{FD84E68A-2AB3-47B8-A4B0-8564BA235EEE}">
      <dgm:prSet phldrT="[Text]" custT="1"/>
      <dgm:spPr>
        <a:solidFill>
          <a:srgbClr val="E7F9FF"/>
        </a:solidFill>
      </dgm:spPr>
      <dgm:t>
        <a:bodyPr/>
        <a:lstStyle/>
        <a:p>
          <a:pPr>
            <a:lnSpc>
              <a:spcPct val="100000"/>
            </a:lnSpc>
            <a:spcAft>
              <a:spcPts val="0"/>
            </a:spcAft>
          </a:pPr>
          <a:r>
            <a:rPr lang="en-IE" sz="1400" dirty="0"/>
            <a:t/>
          </a:r>
          <a:br>
            <a:rPr lang="en-IE" sz="1400" dirty="0"/>
          </a:br>
          <a:r>
            <a:rPr lang="en-IE" sz="1800" dirty="0">
              <a:latin typeface="Times New Roman" pitchFamily="18" charset="0"/>
              <a:cs typeface="Times New Roman" pitchFamily="18" charset="0"/>
            </a:rPr>
            <a:t>RDP Theme: </a:t>
          </a:r>
          <a:r>
            <a:rPr lang="en-IE" sz="1800" dirty="0" smtClean="0">
              <a:latin typeface="Times New Roman" pitchFamily="18" charset="0"/>
              <a:cs typeface="Times New Roman" pitchFamily="18" charset="0"/>
            </a:rPr>
            <a:t>1</a:t>
          </a:r>
          <a:endParaRPr lang="en-IE" sz="1800" dirty="0">
            <a:latin typeface="Times New Roman" pitchFamily="18" charset="0"/>
            <a:cs typeface="Times New Roman" pitchFamily="18" charset="0"/>
          </a:endParaRPr>
        </a:p>
        <a:p>
          <a:pPr>
            <a:lnSpc>
              <a:spcPct val="100000"/>
            </a:lnSpc>
            <a:spcAft>
              <a:spcPts val="0"/>
            </a:spcAft>
          </a:pPr>
          <a:r>
            <a:rPr lang="en-IE" sz="1800" b="1" spc="-70" baseline="0" dirty="0">
              <a:latin typeface="Times New Roman" pitchFamily="18" charset="0"/>
              <a:cs typeface="Times New Roman" pitchFamily="18" charset="0"/>
            </a:rPr>
            <a:t>Economic Development, Enterprise Development and Job </a:t>
          </a:r>
          <a:r>
            <a:rPr lang="en-IE" sz="1800" b="1" spc="-70" baseline="0" dirty="0" smtClean="0">
              <a:latin typeface="Times New Roman" pitchFamily="18" charset="0"/>
              <a:cs typeface="Times New Roman" pitchFamily="18" charset="0"/>
            </a:rPr>
            <a:t>Creation</a:t>
          </a:r>
        </a:p>
        <a:p>
          <a:pPr>
            <a:lnSpc>
              <a:spcPct val="100000"/>
            </a:lnSpc>
            <a:spcAft>
              <a:spcPts val="0"/>
            </a:spcAft>
          </a:pPr>
          <a:endParaRPr lang="en-IE" sz="1800" b="1" spc="-70" baseline="0" dirty="0"/>
        </a:p>
        <a:p>
          <a:pPr>
            <a:lnSpc>
              <a:spcPct val="100000"/>
            </a:lnSpc>
            <a:spcAft>
              <a:spcPct val="35000"/>
            </a:spcAft>
          </a:pPr>
          <a:r>
            <a:rPr lang="en-IE" sz="1800" b="0" dirty="0" smtClean="0">
              <a:latin typeface="Times New Roman" pitchFamily="18" charset="0"/>
              <a:cs typeface="Times New Roman" pitchFamily="18" charset="0"/>
            </a:rPr>
            <a:t>Sub </a:t>
          </a:r>
          <a:r>
            <a:rPr lang="en-IE" sz="1800" b="0" dirty="0">
              <a:latin typeface="Times New Roman" pitchFamily="18" charset="0"/>
              <a:cs typeface="Times New Roman" pitchFamily="18" charset="0"/>
            </a:rPr>
            <a:t>Themes:</a:t>
          </a:r>
        </a:p>
        <a:p>
          <a:pPr>
            <a:lnSpc>
              <a:spcPct val="90000"/>
            </a:lnSpc>
            <a:spcAft>
              <a:spcPct val="35000"/>
            </a:spcAft>
          </a:pPr>
          <a:endParaRPr lang="en-IE" sz="1000" b="0" dirty="0"/>
        </a:p>
      </dgm:t>
    </dgm:pt>
    <dgm:pt modelId="{3CB971C9-5C66-42FE-BE18-AD6CC0C713BD}" type="parTrans" cxnId="{87D49E73-E6C7-44CA-AF2D-68A92368172D}">
      <dgm:prSet/>
      <dgm:spPr/>
      <dgm:t>
        <a:bodyPr/>
        <a:lstStyle/>
        <a:p>
          <a:endParaRPr lang="en-IE"/>
        </a:p>
      </dgm:t>
    </dgm:pt>
    <dgm:pt modelId="{D9BCF957-0151-42F9-9F44-E875B79ECD2F}" type="sibTrans" cxnId="{87D49E73-E6C7-44CA-AF2D-68A92368172D}">
      <dgm:prSet/>
      <dgm:spPr/>
      <dgm:t>
        <a:bodyPr/>
        <a:lstStyle/>
        <a:p>
          <a:endParaRPr lang="en-IE"/>
        </a:p>
      </dgm:t>
    </dgm:pt>
    <dgm:pt modelId="{E0CF2AE5-8BB8-44C7-B8E5-14C857173404}">
      <dgm:prSet phldrT="[Text]" custT="1"/>
      <dgm:spPr>
        <a:solidFill>
          <a:srgbClr val="FFC000"/>
        </a:solidFill>
      </dgm:spPr>
      <dgm:t>
        <a:bodyPr/>
        <a:lstStyle/>
        <a:p>
          <a:r>
            <a:rPr lang="en-IE" sz="1800" dirty="0" smtClean="0">
              <a:latin typeface="Times New Roman" pitchFamily="18" charset="0"/>
              <a:cs typeface="Times New Roman" pitchFamily="18" charset="0"/>
            </a:rPr>
            <a:t>LO 1: Rural Tourism</a:t>
          </a:r>
        </a:p>
        <a:p>
          <a:endParaRPr lang="en-IE" sz="1800" dirty="0" smtClean="0">
            <a:latin typeface="Times New Roman" pitchFamily="18" charset="0"/>
            <a:cs typeface="Times New Roman" pitchFamily="18" charset="0"/>
          </a:endParaRPr>
        </a:p>
        <a:p>
          <a:r>
            <a:rPr lang="en-IE" sz="1800" dirty="0" smtClean="0">
              <a:latin typeface="Times New Roman" pitchFamily="18" charset="0"/>
              <a:cs typeface="Times New Roman" pitchFamily="18" charset="0"/>
            </a:rPr>
            <a:t>SA1.1 €245,607</a:t>
          </a:r>
        </a:p>
        <a:p>
          <a:r>
            <a:rPr lang="en-IE" sz="1800" dirty="0" smtClean="0">
              <a:latin typeface="Times New Roman" pitchFamily="18" charset="0"/>
              <a:cs typeface="Times New Roman" pitchFamily="18" charset="0"/>
            </a:rPr>
            <a:t>SA1.2 €305,735</a:t>
          </a:r>
        </a:p>
        <a:p>
          <a:r>
            <a:rPr lang="en-IE" sz="1800" dirty="0" smtClean="0">
              <a:latin typeface="Times New Roman" pitchFamily="18" charset="0"/>
              <a:cs typeface="Times New Roman" pitchFamily="18" charset="0"/>
            </a:rPr>
            <a:t>SA1.4 €193,089</a:t>
          </a:r>
          <a:endParaRPr lang="en-IE" sz="1800" dirty="0">
            <a:latin typeface="Times New Roman" pitchFamily="18" charset="0"/>
            <a:cs typeface="Times New Roman" pitchFamily="18" charset="0"/>
          </a:endParaRPr>
        </a:p>
      </dgm:t>
    </dgm:pt>
    <dgm:pt modelId="{8CE61AAA-386A-4142-B008-EA12911C9DF3}" type="parTrans" cxnId="{72C2D2D3-7358-49D3-B724-9CCC049DF14F}">
      <dgm:prSet/>
      <dgm:spPr/>
      <dgm:t>
        <a:bodyPr/>
        <a:lstStyle/>
        <a:p>
          <a:endParaRPr lang="en-IE"/>
        </a:p>
      </dgm:t>
    </dgm:pt>
    <dgm:pt modelId="{A2111E98-A6C9-4F57-A3E0-821B04E914B4}" type="sibTrans" cxnId="{72C2D2D3-7358-49D3-B724-9CCC049DF14F}">
      <dgm:prSet/>
      <dgm:spPr/>
      <dgm:t>
        <a:bodyPr/>
        <a:lstStyle/>
        <a:p>
          <a:endParaRPr lang="en-IE"/>
        </a:p>
      </dgm:t>
    </dgm:pt>
    <dgm:pt modelId="{F333D494-C921-47E0-867A-74D9EA1051A6}">
      <dgm:prSet phldrT="[Text]" custT="1"/>
      <dgm:spPr>
        <a:solidFill>
          <a:srgbClr val="E7F9FF"/>
        </a:solidFill>
      </dgm:spPr>
      <dgm:t>
        <a:bodyPr/>
        <a:lstStyle/>
        <a:p>
          <a:pPr>
            <a:lnSpc>
              <a:spcPct val="100000"/>
            </a:lnSpc>
            <a:spcAft>
              <a:spcPts val="0"/>
            </a:spcAft>
          </a:pPr>
          <a:r>
            <a:rPr lang="en-IE" sz="1800" dirty="0">
              <a:latin typeface="Times New Roman" pitchFamily="18" charset="0"/>
              <a:cs typeface="Times New Roman" pitchFamily="18" charset="0"/>
            </a:rPr>
            <a:t/>
          </a:r>
          <a:br>
            <a:rPr lang="en-IE" sz="1800" dirty="0">
              <a:latin typeface="Times New Roman" pitchFamily="18" charset="0"/>
              <a:cs typeface="Times New Roman" pitchFamily="18" charset="0"/>
            </a:rPr>
          </a:br>
          <a:r>
            <a:rPr lang="en-IE" sz="1800" dirty="0">
              <a:latin typeface="Times New Roman" pitchFamily="18" charset="0"/>
              <a:cs typeface="Times New Roman" pitchFamily="18" charset="0"/>
            </a:rPr>
            <a:t>RDP </a:t>
          </a:r>
          <a:r>
            <a:rPr lang="en-IE" sz="1800" dirty="0" smtClean="0">
              <a:latin typeface="Times New Roman" pitchFamily="18" charset="0"/>
              <a:cs typeface="Times New Roman" pitchFamily="18" charset="0"/>
            </a:rPr>
            <a:t>Theme:2 </a:t>
          </a:r>
          <a:endParaRPr lang="en-IE" sz="1800" dirty="0">
            <a:latin typeface="Times New Roman" pitchFamily="18" charset="0"/>
            <a:cs typeface="Times New Roman" pitchFamily="18" charset="0"/>
          </a:endParaRPr>
        </a:p>
        <a:p>
          <a:pPr>
            <a:lnSpc>
              <a:spcPct val="100000"/>
            </a:lnSpc>
            <a:spcAft>
              <a:spcPts val="0"/>
            </a:spcAft>
          </a:pPr>
          <a:r>
            <a:rPr lang="en-IE" sz="1800" b="1" dirty="0">
              <a:latin typeface="Times New Roman" pitchFamily="18" charset="0"/>
              <a:cs typeface="Times New Roman" pitchFamily="18" charset="0"/>
            </a:rPr>
            <a:t>Social </a:t>
          </a:r>
          <a:br>
            <a:rPr lang="en-IE" sz="1800" b="1" dirty="0">
              <a:latin typeface="Times New Roman" pitchFamily="18" charset="0"/>
              <a:cs typeface="Times New Roman" pitchFamily="18" charset="0"/>
            </a:rPr>
          </a:br>
          <a:r>
            <a:rPr lang="en-IE" sz="1800" b="1" dirty="0">
              <a:latin typeface="Times New Roman" pitchFamily="18" charset="0"/>
              <a:cs typeface="Times New Roman" pitchFamily="18" charset="0"/>
            </a:rPr>
            <a:t>Inclusion</a:t>
          </a:r>
        </a:p>
        <a:p>
          <a:pPr>
            <a:lnSpc>
              <a:spcPct val="100000"/>
            </a:lnSpc>
            <a:spcAft>
              <a:spcPts val="0"/>
            </a:spcAft>
          </a:pPr>
          <a:r>
            <a:rPr lang="en-IE" sz="1800" b="0" dirty="0">
              <a:latin typeface="Times New Roman" pitchFamily="18" charset="0"/>
              <a:cs typeface="Times New Roman" pitchFamily="18" charset="0"/>
            </a:rPr>
            <a:t/>
          </a:r>
          <a:br>
            <a:rPr lang="en-IE" sz="1800" b="0" dirty="0">
              <a:latin typeface="Times New Roman" pitchFamily="18" charset="0"/>
              <a:cs typeface="Times New Roman" pitchFamily="18" charset="0"/>
            </a:rPr>
          </a:br>
          <a:r>
            <a:rPr lang="en-IE" sz="1800" b="0" dirty="0">
              <a:latin typeface="Times New Roman" pitchFamily="18" charset="0"/>
              <a:cs typeface="Times New Roman" pitchFamily="18" charset="0"/>
            </a:rPr>
            <a:t>Sub Themes:</a:t>
          </a:r>
        </a:p>
        <a:p>
          <a:pPr>
            <a:lnSpc>
              <a:spcPct val="90000"/>
            </a:lnSpc>
            <a:spcAft>
              <a:spcPct val="35000"/>
            </a:spcAft>
          </a:pPr>
          <a:r>
            <a:rPr lang="en-IE" sz="1100" b="0" dirty="0"/>
            <a:t> </a:t>
          </a:r>
        </a:p>
      </dgm:t>
    </dgm:pt>
    <dgm:pt modelId="{8A2F5D0F-366C-4AE2-8A17-897DD24CA115}" type="parTrans" cxnId="{39FA3A65-964F-47A9-BA3D-7403ADA9C0BA}">
      <dgm:prSet/>
      <dgm:spPr/>
      <dgm:t>
        <a:bodyPr/>
        <a:lstStyle/>
        <a:p>
          <a:endParaRPr lang="en-IE"/>
        </a:p>
      </dgm:t>
    </dgm:pt>
    <dgm:pt modelId="{CC804392-FF20-477C-A8DC-DFC4693C3609}" type="sibTrans" cxnId="{39FA3A65-964F-47A9-BA3D-7403ADA9C0BA}">
      <dgm:prSet/>
      <dgm:spPr/>
      <dgm:t>
        <a:bodyPr/>
        <a:lstStyle/>
        <a:p>
          <a:endParaRPr lang="en-IE"/>
        </a:p>
      </dgm:t>
    </dgm:pt>
    <dgm:pt modelId="{00401411-C6BC-431E-B24B-973874FE7E4D}">
      <dgm:prSet phldrT="[Text]" custT="1"/>
      <dgm:spPr>
        <a:solidFill>
          <a:srgbClr val="00AAE7"/>
        </a:solidFill>
      </dgm:spPr>
      <dgm:t>
        <a:bodyPr/>
        <a:lstStyle/>
        <a:p>
          <a:r>
            <a:rPr lang="en-IE" sz="1800" dirty="0" smtClean="0">
              <a:latin typeface="Times New Roman" pitchFamily="18" charset="0"/>
              <a:cs typeface="Times New Roman" pitchFamily="18" charset="0"/>
            </a:rPr>
            <a:t>L05: Basic </a:t>
          </a:r>
          <a:r>
            <a:rPr lang="en-IE" sz="1800" dirty="0">
              <a:latin typeface="Times New Roman" pitchFamily="18" charset="0"/>
              <a:cs typeface="Times New Roman" pitchFamily="18" charset="0"/>
            </a:rPr>
            <a:t>Services Targeted at Hard to Reach </a:t>
          </a:r>
          <a:r>
            <a:rPr lang="en-IE" sz="1800" dirty="0" smtClean="0">
              <a:latin typeface="Times New Roman" pitchFamily="18" charset="0"/>
              <a:cs typeface="Times New Roman" pitchFamily="18" charset="0"/>
            </a:rPr>
            <a:t>Communities</a:t>
          </a:r>
        </a:p>
        <a:p>
          <a:endParaRPr lang="en-IE" sz="1800" dirty="0" smtClean="0">
            <a:latin typeface="Times New Roman" pitchFamily="18" charset="0"/>
            <a:cs typeface="Times New Roman" pitchFamily="18" charset="0"/>
          </a:endParaRPr>
        </a:p>
        <a:p>
          <a:r>
            <a:rPr lang="en-IE" sz="1800" dirty="0" smtClean="0">
              <a:latin typeface="Times New Roman" pitchFamily="18" charset="0"/>
              <a:cs typeface="Times New Roman" pitchFamily="18" charset="0"/>
            </a:rPr>
            <a:t>SA5.1 €380,000</a:t>
          </a:r>
        </a:p>
        <a:p>
          <a:endParaRPr lang="en-IE" sz="1200" dirty="0" smtClean="0"/>
        </a:p>
        <a:p>
          <a:endParaRPr lang="en-IE" sz="1200" dirty="0"/>
        </a:p>
      </dgm:t>
    </dgm:pt>
    <dgm:pt modelId="{2B6B379B-A20E-414D-86E2-C38D97B487E2}" type="parTrans" cxnId="{6B733CDD-B214-4D6B-A5FC-527D0957D3AD}">
      <dgm:prSet/>
      <dgm:spPr/>
      <dgm:t>
        <a:bodyPr/>
        <a:lstStyle/>
        <a:p>
          <a:endParaRPr lang="en-IE"/>
        </a:p>
      </dgm:t>
    </dgm:pt>
    <dgm:pt modelId="{4F8438D1-DEF6-4415-AA21-F42959B53189}" type="sibTrans" cxnId="{6B733CDD-B214-4D6B-A5FC-527D0957D3AD}">
      <dgm:prSet/>
      <dgm:spPr/>
      <dgm:t>
        <a:bodyPr/>
        <a:lstStyle/>
        <a:p>
          <a:endParaRPr lang="en-IE"/>
        </a:p>
      </dgm:t>
    </dgm:pt>
    <dgm:pt modelId="{9F58CA63-957D-4440-B050-C4E8806AC03C}">
      <dgm:prSet phldrT="[Text]" custT="1"/>
      <dgm:spPr>
        <a:solidFill>
          <a:srgbClr val="E7F9FF"/>
        </a:solidFill>
      </dgm:spPr>
      <dgm:t>
        <a:bodyPr/>
        <a:lstStyle/>
        <a:p>
          <a:pPr>
            <a:lnSpc>
              <a:spcPct val="100000"/>
            </a:lnSpc>
            <a:spcAft>
              <a:spcPts val="0"/>
            </a:spcAft>
          </a:pPr>
          <a:r>
            <a:rPr lang="en-IE" sz="1800" dirty="0">
              <a:latin typeface="Times New Roman" pitchFamily="18" charset="0"/>
              <a:cs typeface="Times New Roman" pitchFamily="18" charset="0"/>
            </a:rPr>
            <a:t/>
          </a:r>
          <a:br>
            <a:rPr lang="en-IE" sz="1800" dirty="0">
              <a:latin typeface="Times New Roman" pitchFamily="18" charset="0"/>
              <a:cs typeface="Times New Roman" pitchFamily="18" charset="0"/>
            </a:rPr>
          </a:br>
          <a:r>
            <a:rPr lang="en-IE" sz="1800" dirty="0">
              <a:latin typeface="Times New Roman" pitchFamily="18" charset="0"/>
              <a:cs typeface="Times New Roman" pitchFamily="18" charset="0"/>
            </a:rPr>
            <a:t>RDP </a:t>
          </a:r>
          <a:r>
            <a:rPr lang="en-IE" sz="1800" dirty="0" smtClean="0">
              <a:latin typeface="Times New Roman" pitchFamily="18" charset="0"/>
              <a:cs typeface="Times New Roman" pitchFamily="18" charset="0"/>
            </a:rPr>
            <a:t>Theme:3</a:t>
          </a:r>
          <a:endParaRPr lang="en-IE" sz="1800" dirty="0">
            <a:latin typeface="Times New Roman" pitchFamily="18" charset="0"/>
            <a:cs typeface="Times New Roman" pitchFamily="18" charset="0"/>
          </a:endParaRPr>
        </a:p>
        <a:p>
          <a:pPr>
            <a:lnSpc>
              <a:spcPct val="100000"/>
            </a:lnSpc>
            <a:spcAft>
              <a:spcPts val="0"/>
            </a:spcAft>
          </a:pPr>
          <a:r>
            <a:rPr lang="en-IE" sz="1800" b="1" dirty="0">
              <a:latin typeface="Times New Roman" pitchFamily="18" charset="0"/>
              <a:cs typeface="Times New Roman" pitchFamily="18" charset="0"/>
            </a:rPr>
            <a:t>Rural </a:t>
          </a:r>
          <a:br>
            <a:rPr lang="en-IE" sz="1800" b="1" dirty="0">
              <a:latin typeface="Times New Roman" pitchFamily="18" charset="0"/>
              <a:cs typeface="Times New Roman" pitchFamily="18" charset="0"/>
            </a:rPr>
          </a:br>
          <a:r>
            <a:rPr lang="en-IE" sz="1800" b="1" dirty="0">
              <a:latin typeface="Times New Roman" pitchFamily="18" charset="0"/>
              <a:cs typeface="Times New Roman" pitchFamily="18" charset="0"/>
            </a:rPr>
            <a:t>Environment</a:t>
          </a:r>
        </a:p>
        <a:p>
          <a:pPr>
            <a:lnSpc>
              <a:spcPct val="100000"/>
            </a:lnSpc>
            <a:spcAft>
              <a:spcPts val="0"/>
            </a:spcAft>
          </a:pPr>
          <a:r>
            <a:rPr lang="en-IE" sz="1100" b="0" dirty="0"/>
            <a:t/>
          </a:r>
          <a:br>
            <a:rPr lang="en-IE" sz="1100" b="0" dirty="0"/>
          </a:br>
          <a:r>
            <a:rPr lang="en-IE" sz="1800" b="0" dirty="0">
              <a:latin typeface="Times New Roman" pitchFamily="18" charset="0"/>
              <a:cs typeface="Times New Roman" pitchFamily="18" charset="0"/>
            </a:rPr>
            <a:t>Sub Themes</a:t>
          </a:r>
          <a:r>
            <a:rPr lang="en-IE" sz="1800" b="0" dirty="0"/>
            <a:t>:</a:t>
          </a:r>
        </a:p>
        <a:p>
          <a:pPr>
            <a:lnSpc>
              <a:spcPct val="90000"/>
            </a:lnSpc>
            <a:spcAft>
              <a:spcPct val="35000"/>
            </a:spcAft>
          </a:pPr>
          <a:endParaRPr lang="en-IE" sz="1100" b="0" dirty="0"/>
        </a:p>
      </dgm:t>
    </dgm:pt>
    <dgm:pt modelId="{4042853F-9DF1-4D44-8D60-1EF703D1FBEB}" type="parTrans" cxnId="{855A3576-20AC-4843-A0A8-2652A0F53F65}">
      <dgm:prSet/>
      <dgm:spPr/>
      <dgm:t>
        <a:bodyPr/>
        <a:lstStyle/>
        <a:p>
          <a:endParaRPr lang="en-IE"/>
        </a:p>
      </dgm:t>
    </dgm:pt>
    <dgm:pt modelId="{A6AB68F9-5CA3-44A6-BD93-F63BA8865CB4}" type="sibTrans" cxnId="{855A3576-20AC-4843-A0A8-2652A0F53F65}">
      <dgm:prSet/>
      <dgm:spPr/>
      <dgm:t>
        <a:bodyPr/>
        <a:lstStyle/>
        <a:p>
          <a:endParaRPr lang="en-IE"/>
        </a:p>
      </dgm:t>
    </dgm:pt>
    <dgm:pt modelId="{626C1DDC-8DFA-4899-828C-76F5E4301EFA}">
      <dgm:prSet phldrT="[Text]" custT="1"/>
      <dgm:spPr>
        <a:solidFill>
          <a:srgbClr val="C00000"/>
        </a:solidFill>
      </dgm:spPr>
      <dgm:t>
        <a:bodyPr/>
        <a:lstStyle/>
        <a:p>
          <a:r>
            <a:rPr lang="en-IE" sz="1800" dirty="0" smtClean="0">
              <a:latin typeface="Times New Roman" pitchFamily="18" charset="0"/>
              <a:cs typeface="Times New Roman" pitchFamily="18" charset="0"/>
            </a:rPr>
            <a:t>LO9: Development of Renewable Energy</a:t>
          </a:r>
        </a:p>
        <a:p>
          <a:endParaRPr lang="en-IE" sz="1800" dirty="0" smtClean="0">
            <a:latin typeface="Times New Roman" pitchFamily="18" charset="0"/>
            <a:cs typeface="Times New Roman" pitchFamily="18" charset="0"/>
          </a:endParaRPr>
        </a:p>
        <a:p>
          <a:r>
            <a:rPr lang="en-IE" sz="1800" dirty="0" smtClean="0">
              <a:latin typeface="Times New Roman" pitchFamily="18" charset="0"/>
              <a:cs typeface="Times New Roman" pitchFamily="18" charset="0"/>
            </a:rPr>
            <a:t>SA8.1 €7,765</a:t>
          </a:r>
          <a:endParaRPr lang="en-IE" sz="1800" dirty="0">
            <a:latin typeface="Times New Roman" pitchFamily="18" charset="0"/>
            <a:cs typeface="Times New Roman" pitchFamily="18" charset="0"/>
          </a:endParaRPr>
        </a:p>
      </dgm:t>
    </dgm:pt>
    <dgm:pt modelId="{87470456-C4A7-498A-9761-B42DBE921A9A}" type="parTrans" cxnId="{347E6D84-65DB-4826-B081-147DAFDB6389}">
      <dgm:prSet/>
      <dgm:spPr/>
      <dgm:t>
        <a:bodyPr/>
        <a:lstStyle/>
        <a:p>
          <a:endParaRPr lang="en-IE"/>
        </a:p>
      </dgm:t>
    </dgm:pt>
    <dgm:pt modelId="{7F726467-27C4-4436-9859-3D488DF5B572}" type="sibTrans" cxnId="{347E6D84-65DB-4826-B081-147DAFDB6389}">
      <dgm:prSet/>
      <dgm:spPr/>
      <dgm:t>
        <a:bodyPr/>
        <a:lstStyle/>
        <a:p>
          <a:endParaRPr lang="en-IE"/>
        </a:p>
      </dgm:t>
    </dgm:pt>
    <dgm:pt modelId="{06BB9C18-D747-4F8C-841F-7604E47ED267}">
      <dgm:prSet custT="1"/>
      <dgm:spPr>
        <a:solidFill>
          <a:srgbClr val="92D050"/>
        </a:solidFill>
      </dgm:spPr>
      <dgm:t>
        <a:bodyPr/>
        <a:lstStyle/>
        <a:p>
          <a:r>
            <a:rPr lang="en-IE" sz="1800" dirty="0" smtClean="0">
              <a:latin typeface="Times New Roman" pitchFamily="18" charset="0"/>
              <a:cs typeface="Times New Roman" pitchFamily="18" charset="0"/>
            </a:rPr>
            <a:t>LO2: Enterprise Development</a:t>
          </a:r>
        </a:p>
        <a:p>
          <a:endParaRPr lang="en-IE" sz="1800" dirty="0" smtClean="0">
            <a:latin typeface="Times New Roman" pitchFamily="18" charset="0"/>
            <a:cs typeface="Times New Roman" pitchFamily="18" charset="0"/>
          </a:endParaRPr>
        </a:p>
        <a:p>
          <a:r>
            <a:rPr lang="en-IE" sz="1800" dirty="0" smtClean="0">
              <a:latin typeface="Times New Roman" pitchFamily="18" charset="0"/>
              <a:cs typeface="Times New Roman" pitchFamily="18" charset="0"/>
            </a:rPr>
            <a:t>SA2.1 €384,840</a:t>
          </a:r>
        </a:p>
        <a:p>
          <a:r>
            <a:rPr lang="en-IE" sz="1800" dirty="0" smtClean="0">
              <a:latin typeface="Times New Roman" pitchFamily="18" charset="0"/>
              <a:cs typeface="Times New Roman" pitchFamily="18" charset="0"/>
            </a:rPr>
            <a:t>SA2.2 €205,000</a:t>
          </a:r>
        </a:p>
        <a:p>
          <a:r>
            <a:rPr lang="en-IE" sz="1800" dirty="0" smtClean="0">
              <a:latin typeface="Times New Roman" pitchFamily="18" charset="0"/>
              <a:cs typeface="Times New Roman" pitchFamily="18" charset="0"/>
            </a:rPr>
            <a:t>SA2.3 €262,059</a:t>
          </a:r>
          <a:endParaRPr lang="en-IE" sz="1800" dirty="0">
            <a:latin typeface="Times New Roman" pitchFamily="18" charset="0"/>
            <a:cs typeface="Times New Roman" pitchFamily="18" charset="0"/>
          </a:endParaRPr>
        </a:p>
      </dgm:t>
    </dgm:pt>
    <dgm:pt modelId="{4278F564-28BA-42FE-8C6E-EFD3295F5B27}" type="parTrans" cxnId="{4596CE75-ACF1-4627-9448-4837900CECFB}">
      <dgm:prSet/>
      <dgm:spPr/>
      <dgm:t>
        <a:bodyPr/>
        <a:lstStyle/>
        <a:p>
          <a:endParaRPr lang="en-IE"/>
        </a:p>
      </dgm:t>
    </dgm:pt>
    <dgm:pt modelId="{855CC5EC-EE4F-49C9-A201-386DB63765FD}" type="sibTrans" cxnId="{4596CE75-ACF1-4627-9448-4837900CECFB}">
      <dgm:prSet/>
      <dgm:spPr/>
      <dgm:t>
        <a:bodyPr/>
        <a:lstStyle/>
        <a:p>
          <a:endParaRPr lang="en-IE"/>
        </a:p>
      </dgm:t>
    </dgm:pt>
    <dgm:pt modelId="{2AC72286-D7BC-4EE4-8E14-1973930A5924}">
      <dgm:prSet custT="1"/>
      <dgm:spPr>
        <a:solidFill>
          <a:srgbClr val="E008D1"/>
        </a:solidFill>
      </dgm:spPr>
      <dgm:t>
        <a:bodyPr/>
        <a:lstStyle/>
        <a:p>
          <a:r>
            <a:rPr lang="en-IE" sz="1800" dirty="0" smtClean="0">
              <a:latin typeface="Times New Roman" pitchFamily="18" charset="0"/>
              <a:cs typeface="Times New Roman" pitchFamily="18" charset="0"/>
            </a:rPr>
            <a:t>LO7: Protection </a:t>
          </a:r>
          <a:r>
            <a:rPr lang="en-IE" sz="1800" dirty="0">
              <a:latin typeface="Times New Roman" pitchFamily="18" charset="0"/>
              <a:cs typeface="Times New Roman" pitchFamily="18" charset="0"/>
            </a:rPr>
            <a:t>and Improvement of Local </a:t>
          </a:r>
          <a:r>
            <a:rPr lang="en-IE" sz="1800" dirty="0" smtClean="0">
              <a:latin typeface="Times New Roman" pitchFamily="18" charset="0"/>
              <a:cs typeface="Times New Roman" pitchFamily="18" charset="0"/>
            </a:rPr>
            <a:t>Biodiversity</a:t>
          </a:r>
        </a:p>
        <a:p>
          <a:endParaRPr lang="en-IE" sz="1800" dirty="0" smtClean="0">
            <a:latin typeface="Times New Roman" pitchFamily="18" charset="0"/>
            <a:cs typeface="Times New Roman" pitchFamily="18" charset="0"/>
          </a:endParaRPr>
        </a:p>
        <a:p>
          <a:r>
            <a:rPr lang="en-IE" sz="1800" dirty="0" smtClean="0">
              <a:latin typeface="Times New Roman" pitchFamily="18" charset="0"/>
              <a:cs typeface="Times New Roman" pitchFamily="18" charset="0"/>
            </a:rPr>
            <a:t>SA7.1 €7,765</a:t>
          </a:r>
        </a:p>
        <a:p>
          <a:endParaRPr lang="en-IE" sz="1600" dirty="0"/>
        </a:p>
      </dgm:t>
    </dgm:pt>
    <dgm:pt modelId="{9706E0EE-2B4D-4ACA-8E16-99795E60B33C}" type="parTrans" cxnId="{70FCB894-CC97-4543-8533-F748CE95CE6D}">
      <dgm:prSet/>
      <dgm:spPr/>
      <dgm:t>
        <a:bodyPr/>
        <a:lstStyle/>
        <a:p>
          <a:endParaRPr lang="en-IE"/>
        </a:p>
      </dgm:t>
    </dgm:pt>
    <dgm:pt modelId="{91397D4E-65BA-41CE-95F2-3EB4553C8028}" type="sibTrans" cxnId="{70FCB894-CC97-4543-8533-F748CE95CE6D}">
      <dgm:prSet/>
      <dgm:spPr/>
      <dgm:t>
        <a:bodyPr/>
        <a:lstStyle/>
        <a:p>
          <a:endParaRPr lang="en-IE"/>
        </a:p>
      </dgm:t>
    </dgm:pt>
    <dgm:pt modelId="{0BB9B5B3-0826-41B6-B9D2-771ABAFA37F1}">
      <dgm:prSet custT="1"/>
      <dgm:spPr/>
      <dgm:t>
        <a:bodyPr/>
        <a:lstStyle/>
        <a:p>
          <a:r>
            <a:rPr lang="en-IE" sz="1800" dirty="0" smtClean="0">
              <a:solidFill>
                <a:schemeClr val="tx1"/>
              </a:solidFill>
              <a:latin typeface="Times New Roman" pitchFamily="18" charset="0"/>
              <a:cs typeface="Times New Roman" pitchFamily="18" charset="0"/>
            </a:rPr>
            <a:t>LO6: Rural Youth</a:t>
          </a:r>
        </a:p>
        <a:p>
          <a:endParaRPr lang="en-IE" sz="1800" dirty="0" smtClean="0">
            <a:solidFill>
              <a:schemeClr val="tx1"/>
            </a:solidFill>
            <a:latin typeface="Times New Roman" pitchFamily="18" charset="0"/>
            <a:cs typeface="Times New Roman" pitchFamily="18" charset="0"/>
          </a:endParaRPr>
        </a:p>
        <a:p>
          <a:r>
            <a:rPr lang="en-IE" sz="1800" dirty="0" smtClean="0">
              <a:solidFill>
                <a:schemeClr val="tx1"/>
              </a:solidFill>
              <a:latin typeface="Times New Roman" pitchFamily="18" charset="0"/>
              <a:cs typeface="Times New Roman" pitchFamily="18" charset="0"/>
            </a:rPr>
            <a:t>SA6.2 €32,354</a:t>
          </a:r>
          <a:endParaRPr lang="en-IE" sz="1800" dirty="0">
            <a:solidFill>
              <a:schemeClr val="tx1"/>
            </a:solidFill>
            <a:latin typeface="Times New Roman" pitchFamily="18" charset="0"/>
            <a:cs typeface="Times New Roman" pitchFamily="18" charset="0"/>
          </a:endParaRPr>
        </a:p>
      </dgm:t>
    </dgm:pt>
    <dgm:pt modelId="{616BFA64-50DB-4BFF-9640-CE88BD5A5F68}" type="parTrans" cxnId="{7208CC83-4646-4DFC-9588-5C5B72AAE50A}">
      <dgm:prSet/>
      <dgm:spPr/>
      <dgm:t>
        <a:bodyPr/>
        <a:lstStyle/>
        <a:p>
          <a:endParaRPr lang="en-IE"/>
        </a:p>
      </dgm:t>
    </dgm:pt>
    <dgm:pt modelId="{3E3980D4-3CC7-4A0C-89C9-D97E6F8BFF3F}" type="sibTrans" cxnId="{7208CC83-4646-4DFC-9588-5C5B72AAE50A}">
      <dgm:prSet/>
      <dgm:spPr/>
      <dgm:t>
        <a:bodyPr/>
        <a:lstStyle/>
        <a:p>
          <a:endParaRPr lang="en-IE"/>
        </a:p>
      </dgm:t>
    </dgm:pt>
    <dgm:pt modelId="{05843483-EEBE-49F7-ABFE-A7AC489E7F36}" type="pres">
      <dgm:prSet presAssocID="{30A5DE5A-21E4-4C57-91F7-2138984F6E6C}" presName="theList" presStyleCnt="0">
        <dgm:presLayoutVars>
          <dgm:dir/>
          <dgm:animLvl val="lvl"/>
          <dgm:resizeHandles val="exact"/>
        </dgm:presLayoutVars>
      </dgm:prSet>
      <dgm:spPr/>
      <dgm:t>
        <a:bodyPr/>
        <a:lstStyle/>
        <a:p>
          <a:endParaRPr lang="en-IE"/>
        </a:p>
      </dgm:t>
    </dgm:pt>
    <dgm:pt modelId="{48771BD4-10C0-4226-887C-ED4FB04F5415}" type="pres">
      <dgm:prSet presAssocID="{FD84E68A-2AB3-47B8-A4B0-8564BA235EEE}" presName="compNode" presStyleCnt="0"/>
      <dgm:spPr/>
    </dgm:pt>
    <dgm:pt modelId="{36606C0D-C9DC-478F-8791-062C90904E36}" type="pres">
      <dgm:prSet presAssocID="{FD84E68A-2AB3-47B8-A4B0-8564BA235EEE}" presName="aNode" presStyleLbl="bgShp" presStyleIdx="0" presStyleCnt="3" custScaleX="107785"/>
      <dgm:spPr/>
      <dgm:t>
        <a:bodyPr/>
        <a:lstStyle/>
        <a:p>
          <a:endParaRPr lang="en-IE"/>
        </a:p>
      </dgm:t>
    </dgm:pt>
    <dgm:pt modelId="{0467B561-85FF-44B2-B99F-DECE86901964}" type="pres">
      <dgm:prSet presAssocID="{FD84E68A-2AB3-47B8-A4B0-8564BA235EEE}" presName="textNode" presStyleLbl="bgShp" presStyleIdx="0" presStyleCnt="3"/>
      <dgm:spPr/>
      <dgm:t>
        <a:bodyPr/>
        <a:lstStyle/>
        <a:p>
          <a:endParaRPr lang="en-IE"/>
        </a:p>
      </dgm:t>
    </dgm:pt>
    <dgm:pt modelId="{5587B1C0-E85B-415C-B02F-AF4C1542E7DD}" type="pres">
      <dgm:prSet presAssocID="{FD84E68A-2AB3-47B8-A4B0-8564BA235EEE}" presName="compChildNode" presStyleCnt="0"/>
      <dgm:spPr/>
    </dgm:pt>
    <dgm:pt modelId="{62785760-F9B3-4B20-8FD2-35FB23E5CBCF}" type="pres">
      <dgm:prSet presAssocID="{FD84E68A-2AB3-47B8-A4B0-8564BA235EEE}" presName="theInnerList" presStyleCnt="0"/>
      <dgm:spPr/>
    </dgm:pt>
    <dgm:pt modelId="{A74BD8C1-DFAB-42F2-A1D7-E9EC3016DF79}" type="pres">
      <dgm:prSet presAssocID="{E0CF2AE5-8BB8-44C7-B8E5-14C857173404}" presName="childNode" presStyleLbl="node1" presStyleIdx="0" presStyleCnt="6" custScaleX="111632" custScaleY="115684">
        <dgm:presLayoutVars>
          <dgm:bulletEnabled val="1"/>
        </dgm:presLayoutVars>
      </dgm:prSet>
      <dgm:spPr/>
      <dgm:t>
        <a:bodyPr/>
        <a:lstStyle/>
        <a:p>
          <a:endParaRPr lang="en-IE"/>
        </a:p>
      </dgm:t>
    </dgm:pt>
    <dgm:pt modelId="{CAB7140B-9AC5-4751-8A87-30DE73363F38}" type="pres">
      <dgm:prSet presAssocID="{E0CF2AE5-8BB8-44C7-B8E5-14C857173404}" presName="aSpace2" presStyleCnt="0"/>
      <dgm:spPr/>
    </dgm:pt>
    <dgm:pt modelId="{813F997E-37E5-44FF-BB2D-CF393538CEA6}" type="pres">
      <dgm:prSet presAssocID="{06BB9C18-D747-4F8C-841F-7604E47ED267}" presName="childNode" presStyleLbl="node1" presStyleIdx="1" presStyleCnt="6" custScaleX="119114" custScaleY="140808">
        <dgm:presLayoutVars>
          <dgm:bulletEnabled val="1"/>
        </dgm:presLayoutVars>
      </dgm:prSet>
      <dgm:spPr/>
      <dgm:t>
        <a:bodyPr/>
        <a:lstStyle/>
        <a:p>
          <a:endParaRPr lang="en-IE"/>
        </a:p>
      </dgm:t>
    </dgm:pt>
    <dgm:pt modelId="{1FDB1DE6-A4EC-453E-8D2F-946ED77883A8}" type="pres">
      <dgm:prSet presAssocID="{FD84E68A-2AB3-47B8-A4B0-8564BA235EEE}" presName="aSpace" presStyleCnt="0"/>
      <dgm:spPr/>
    </dgm:pt>
    <dgm:pt modelId="{F49EB2E2-31C6-4AA3-A202-63006D5B7BF6}" type="pres">
      <dgm:prSet presAssocID="{F333D494-C921-47E0-867A-74D9EA1051A6}" presName="compNode" presStyleCnt="0"/>
      <dgm:spPr/>
    </dgm:pt>
    <dgm:pt modelId="{DC994B20-99B6-49DE-AF98-EE96976FF405}" type="pres">
      <dgm:prSet presAssocID="{F333D494-C921-47E0-867A-74D9EA1051A6}" presName="aNode" presStyleLbl="bgShp" presStyleIdx="1" presStyleCnt="3"/>
      <dgm:spPr/>
      <dgm:t>
        <a:bodyPr/>
        <a:lstStyle/>
        <a:p>
          <a:endParaRPr lang="en-IE"/>
        </a:p>
      </dgm:t>
    </dgm:pt>
    <dgm:pt modelId="{ACD29D18-D4AC-4A90-A65D-443168756AB6}" type="pres">
      <dgm:prSet presAssocID="{F333D494-C921-47E0-867A-74D9EA1051A6}" presName="textNode" presStyleLbl="bgShp" presStyleIdx="1" presStyleCnt="3"/>
      <dgm:spPr/>
      <dgm:t>
        <a:bodyPr/>
        <a:lstStyle/>
        <a:p>
          <a:endParaRPr lang="en-IE"/>
        </a:p>
      </dgm:t>
    </dgm:pt>
    <dgm:pt modelId="{04CD586D-45E3-4C1F-BD56-87349091EE81}" type="pres">
      <dgm:prSet presAssocID="{F333D494-C921-47E0-867A-74D9EA1051A6}" presName="compChildNode" presStyleCnt="0"/>
      <dgm:spPr/>
    </dgm:pt>
    <dgm:pt modelId="{6143E049-8F67-46A8-8769-B7643BEE569B}" type="pres">
      <dgm:prSet presAssocID="{F333D494-C921-47E0-867A-74D9EA1051A6}" presName="theInnerList" presStyleCnt="0"/>
      <dgm:spPr/>
    </dgm:pt>
    <dgm:pt modelId="{067C49A4-BDD5-425E-947A-ECDB4A6E626F}" type="pres">
      <dgm:prSet presAssocID="{00401411-C6BC-431E-B24B-973874FE7E4D}" presName="childNode" presStyleLbl="node1" presStyleIdx="2" presStyleCnt="6" custScaleY="191154">
        <dgm:presLayoutVars>
          <dgm:bulletEnabled val="1"/>
        </dgm:presLayoutVars>
      </dgm:prSet>
      <dgm:spPr/>
      <dgm:t>
        <a:bodyPr/>
        <a:lstStyle/>
        <a:p>
          <a:endParaRPr lang="en-IE"/>
        </a:p>
      </dgm:t>
    </dgm:pt>
    <dgm:pt modelId="{BB770FB2-CD85-420E-B20E-F5410BFA2414}" type="pres">
      <dgm:prSet presAssocID="{00401411-C6BC-431E-B24B-973874FE7E4D}" presName="aSpace2" presStyleCnt="0"/>
      <dgm:spPr/>
    </dgm:pt>
    <dgm:pt modelId="{E27F7327-8E1A-4C45-854D-D78FE26803EF}" type="pres">
      <dgm:prSet presAssocID="{0BB9B5B3-0826-41B6-B9D2-771ABAFA37F1}" presName="childNode" presStyleLbl="node1" presStyleIdx="3" presStyleCnt="6">
        <dgm:presLayoutVars>
          <dgm:bulletEnabled val="1"/>
        </dgm:presLayoutVars>
      </dgm:prSet>
      <dgm:spPr/>
      <dgm:t>
        <a:bodyPr/>
        <a:lstStyle/>
        <a:p>
          <a:endParaRPr lang="en-IE"/>
        </a:p>
      </dgm:t>
    </dgm:pt>
    <dgm:pt modelId="{9066EC13-B007-4BFC-8764-57ED87FAF231}" type="pres">
      <dgm:prSet presAssocID="{F333D494-C921-47E0-867A-74D9EA1051A6}" presName="aSpace" presStyleCnt="0"/>
      <dgm:spPr/>
    </dgm:pt>
    <dgm:pt modelId="{59DE646C-0044-4DE1-AF15-B19FE272B0F7}" type="pres">
      <dgm:prSet presAssocID="{9F58CA63-957D-4440-B050-C4E8806AC03C}" presName="compNode" presStyleCnt="0"/>
      <dgm:spPr/>
    </dgm:pt>
    <dgm:pt modelId="{327CA1B5-C495-49DC-95C0-D77106CEA5C9}" type="pres">
      <dgm:prSet presAssocID="{9F58CA63-957D-4440-B050-C4E8806AC03C}" presName="aNode" presStyleLbl="bgShp" presStyleIdx="2" presStyleCnt="3"/>
      <dgm:spPr/>
      <dgm:t>
        <a:bodyPr/>
        <a:lstStyle/>
        <a:p>
          <a:endParaRPr lang="en-IE"/>
        </a:p>
      </dgm:t>
    </dgm:pt>
    <dgm:pt modelId="{7445F7AF-72F5-4F21-A99E-ADF3EDCA7426}" type="pres">
      <dgm:prSet presAssocID="{9F58CA63-957D-4440-B050-C4E8806AC03C}" presName="textNode" presStyleLbl="bgShp" presStyleIdx="2" presStyleCnt="3"/>
      <dgm:spPr/>
      <dgm:t>
        <a:bodyPr/>
        <a:lstStyle/>
        <a:p>
          <a:endParaRPr lang="en-IE"/>
        </a:p>
      </dgm:t>
    </dgm:pt>
    <dgm:pt modelId="{15BA5936-A82C-4FFA-A213-11206FB4FDB8}" type="pres">
      <dgm:prSet presAssocID="{9F58CA63-957D-4440-B050-C4E8806AC03C}" presName="compChildNode" presStyleCnt="0"/>
      <dgm:spPr/>
    </dgm:pt>
    <dgm:pt modelId="{BC59BCCE-FC6E-463C-BFE1-F92DE21959B7}" type="pres">
      <dgm:prSet presAssocID="{9F58CA63-957D-4440-B050-C4E8806AC03C}" presName="theInnerList" presStyleCnt="0"/>
      <dgm:spPr/>
    </dgm:pt>
    <dgm:pt modelId="{D71D4555-8AB3-48F5-A14A-B5FED5819A33}" type="pres">
      <dgm:prSet presAssocID="{626C1DDC-8DFA-4899-828C-76F5E4301EFA}" presName="childNode" presStyleLbl="node1" presStyleIdx="4" presStyleCnt="6" custLinFactY="130371" custLinFactNeighborX="-3084" custLinFactNeighborY="200000">
        <dgm:presLayoutVars>
          <dgm:bulletEnabled val="1"/>
        </dgm:presLayoutVars>
      </dgm:prSet>
      <dgm:spPr/>
      <dgm:t>
        <a:bodyPr/>
        <a:lstStyle/>
        <a:p>
          <a:endParaRPr lang="en-IE"/>
        </a:p>
      </dgm:t>
    </dgm:pt>
    <dgm:pt modelId="{B35A2279-E3CB-46D2-BAEF-4580649C0EDC}" type="pres">
      <dgm:prSet presAssocID="{626C1DDC-8DFA-4899-828C-76F5E4301EFA}" presName="aSpace2" presStyleCnt="0"/>
      <dgm:spPr/>
    </dgm:pt>
    <dgm:pt modelId="{B127E7C4-BB36-4F0A-9712-49A24C3886C3}" type="pres">
      <dgm:prSet presAssocID="{2AC72286-D7BC-4EE4-8E14-1973930A5924}" presName="childNode" presStyleLbl="node1" presStyleIdx="5" presStyleCnt="6" custScaleY="154332" custLinFactY="-100000" custLinFactNeighborX="-3200" custLinFactNeighborY="-111687">
        <dgm:presLayoutVars>
          <dgm:bulletEnabled val="1"/>
        </dgm:presLayoutVars>
      </dgm:prSet>
      <dgm:spPr/>
      <dgm:t>
        <a:bodyPr/>
        <a:lstStyle/>
        <a:p>
          <a:endParaRPr lang="en-IE"/>
        </a:p>
      </dgm:t>
    </dgm:pt>
  </dgm:ptLst>
  <dgm:cxnLst>
    <dgm:cxn modelId="{4596CE75-ACF1-4627-9448-4837900CECFB}" srcId="{FD84E68A-2AB3-47B8-A4B0-8564BA235EEE}" destId="{06BB9C18-D747-4F8C-841F-7604E47ED267}" srcOrd="1" destOrd="0" parTransId="{4278F564-28BA-42FE-8C6E-EFD3295F5B27}" sibTransId="{855CC5EC-EE4F-49C9-A201-386DB63765FD}"/>
    <dgm:cxn modelId="{BFB725D7-C8E8-4598-A7DE-5FDA3AEA34D3}" type="presOf" srcId="{06BB9C18-D747-4F8C-841F-7604E47ED267}" destId="{813F997E-37E5-44FF-BB2D-CF393538CEA6}" srcOrd="0" destOrd="0" presId="urn:microsoft.com/office/officeart/2005/8/layout/lProcess2"/>
    <dgm:cxn modelId="{855A3576-20AC-4843-A0A8-2652A0F53F65}" srcId="{30A5DE5A-21E4-4C57-91F7-2138984F6E6C}" destId="{9F58CA63-957D-4440-B050-C4E8806AC03C}" srcOrd="2" destOrd="0" parTransId="{4042853F-9DF1-4D44-8D60-1EF703D1FBEB}" sibTransId="{A6AB68F9-5CA3-44A6-BD93-F63BA8865CB4}"/>
    <dgm:cxn modelId="{2232841D-9F5F-45A2-8496-3F094768D288}" type="presOf" srcId="{2AC72286-D7BC-4EE4-8E14-1973930A5924}" destId="{B127E7C4-BB36-4F0A-9712-49A24C3886C3}" srcOrd="0" destOrd="0" presId="urn:microsoft.com/office/officeart/2005/8/layout/lProcess2"/>
    <dgm:cxn modelId="{957CE49E-80E5-41EB-A271-668255A0FEC8}" type="presOf" srcId="{F333D494-C921-47E0-867A-74D9EA1051A6}" destId="{DC994B20-99B6-49DE-AF98-EE96976FF405}" srcOrd="0" destOrd="0" presId="urn:microsoft.com/office/officeart/2005/8/layout/lProcess2"/>
    <dgm:cxn modelId="{5F30B477-5FA2-4DAF-889F-C9C67846C918}" type="presOf" srcId="{FD84E68A-2AB3-47B8-A4B0-8564BA235EEE}" destId="{0467B561-85FF-44B2-B99F-DECE86901964}" srcOrd="1" destOrd="0" presId="urn:microsoft.com/office/officeart/2005/8/layout/lProcess2"/>
    <dgm:cxn modelId="{DF721768-8E9C-4888-8267-38082BDB5370}" type="presOf" srcId="{00401411-C6BC-431E-B24B-973874FE7E4D}" destId="{067C49A4-BDD5-425E-947A-ECDB4A6E626F}" srcOrd="0" destOrd="0" presId="urn:microsoft.com/office/officeart/2005/8/layout/lProcess2"/>
    <dgm:cxn modelId="{1F0F1B51-4213-4527-A5D8-D66A53B371C0}" type="presOf" srcId="{F333D494-C921-47E0-867A-74D9EA1051A6}" destId="{ACD29D18-D4AC-4A90-A65D-443168756AB6}" srcOrd="1" destOrd="0" presId="urn:microsoft.com/office/officeart/2005/8/layout/lProcess2"/>
    <dgm:cxn modelId="{72C2D2D3-7358-49D3-B724-9CCC049DF14F}" srcId="{FD84E68A-2AB3-47B8-A4B0-8564BA235EEE}" destId="{E0CF2AE5-8BB8-44C7-B8E5-14C857173404}" srcOrd="0" destOrd="0" parTransId="{8CE61AAA-386A-4142-B008-EA12911C9DF3}" sibTransId="{A2111E98-A6C9-4F57-A3E0-821B04E914B4}"/>
    <dgm:cxn modelId="{8C4745A7-811F-416B-9CE7-94666A204675}" type="presOf" srcId="{0BB9B5B3-0826-41B6-B9D2-771ABAFA37F1}" destId="{E27F7327-8E1A-4C45-854D-D78FE26803EF}" srcOrd="0" destOrd="0" presId="urn:microsoft.com/office/officeart/2005/8/layout/lProcess2"/>
    <dgm:cxn modelId="{87D49E73-E6C7-44CA-AF2D-68A92368172D}" srcId="{30A5DE5A-21E4-4C57-91F7-2138984F6E6C}" destId="{FD84E68A-2AB3-47B8-A4B0-8564BA235EEE}" srcOrd="0" destOrd="0" parTransId="{3CB971C9-5C66-42FE-BE18-AD6CC0C713BD}" sibTransId="{D9BCF957-0151-42F9-9F44-E875B79ECD2F}"/>
    <dgm:cxn modelId="{70FCB894-CC97-4543-8533-F748CE95CE6D}" srcId="{9F58CA63-957D-4440-B050-C4E8806AC03C}" destId="{2AC72286-D7BC-4EE4-8E14-1973930A5924}" srcOrd="1" destOrd="0" parTransId="{9706E0EE-2B4D-4ACA-8E16-99795E60B33C}" sibTransId="{91397D4E-65BA-41CE-95F2-3EB4553C8028}"/>
    <dgm:cxn modelId="{347E6D84-65DB-4826-B081-147DAFDB6389}" srcId="{9F58CA63-957D-4440-B050-C4E8806AC03C}" destId="{626C1DDC-8DFA-4899-828C-76F5E4301EFA}" srcOrd="0" destOrd="0" parTransId="{87470456-C4A7-498A-9761-B42DBE921A9A}" sibTransId="{7F726467-27C4-4436-9859-3D488DF5B572}"/>
    <dgm:cxn modelId="{39FA3A65-964F-47A9-BA3D-7403ADA9C0BA}" srcId="{30A5DE5A-21E4-4C57-91F7-2138984F6E6C}" destId="{F333D494-C921-47E0-867A-74D9EA1051A6}" srcOrd="1" destOrd="0" parTransId="{8A2F5D0F-366C-4AE2-8A17-897DD24CA115}" sibTransId="{CC804392-FF20-477C-A8DC-DFC4693C3609}"/>
    <dgm:cxn modelId="{6B733CDD-B214-4D6B-A5FC-527D0957D3AD}" srcId="{F333D494-C921-47E0-867A-74D9EA1051A6}" destId="{00401411-C6BC-431E-B24B-973874FE7E4D}" srcOrd="0" destOrd="0" parTransId="{2B6B379B-A20E-414D-86E2-C38D97B487E2}" sibTransId="{4F8438D1-DEF6-4415-AA21-F42959B53189}"/>
    <dgm:cxn modelId="{D5077E50-CBC5-4700-87C0-4772EA3959EB}" type="presOf" srcId="{E0CF2AE5-8BB8-44C7-B8E5-14C857173404}" destId="{A74BD8C1-DFAB-42F2-A1D7-E9EC3016DF79}" srcOrd="0" destOrd="0" presId="urn:microsoft.com/office/officeart/2005/8/layout/lProcess2"/>
    <dgm:cxn modelId="{EEA73BB5-6B7D-4F59-ACE1-93CF2A4C6AB6}" type="presOf" srcId="{626C1DDC-8DFA-4899-828C-76F5E4301EFA}" destId="{D71D4555-8AB3-48F5-A14A-B5FED5819A33}" srcOrd="0" destOrd="0" presId="urn:microsoft.com/office/officeart/2005/8/layout/lProcess2"/>
    <dgm:cxn modelId="{2D086F24-3379-47E1-9267-3B14809F8B0C}" type="presOf" srcId="{9F58CA63-957D-4440-B050-C4E8806AC03C}" destId="{327CA1B5-C495-49DC-95C0-D77106CEA5C9}" srcOrd="0" destOrd="0" presId="urn:microsoft.com/office/officeart/2005/8/layout/lProcess2"/>
    <dgm:cxn modelId="{7208CC83-4646-4DFC-9588-5C5B72AAE50A}" srcId="{F333D494-C921-47E0-867A-74D9EA1051A6}" destId="{0BB9B5B3-0826-41B6-B9D2-771ABAFA37F1}" srcOrd="1" destOrd="0" parTransId="{616BFA64-50DB-4BFF-9640-CE88BD5A5F68}" sibTransId="{3E3980D4-3CC7-4A0C-89C9-D97E6F8BFF3F}"/>
    <dgm:cxn modelId="{3E855BF9-F62F-4164-8AE4-F80B9D42070D}" type="presOf" srcId="{FD84E68A-2AB3-47B8-A4B0-8564BA235EEE}" destId="{36606C0D-C9DC-478F-8791-062C90904E36}" srcOrd="0" destOrd="0" presId="urn:microsoft.com/office/officeart/2005/8/layout/lProcess2"/>
    <dgm:cxn modelId="{4FF16094-8B31-4C8A-9055-607A635A8405}" type="presOf" srcId="{30A5DE5A-21E4-4C57-91F7-2138984F6E6C}" destId="{05843483-EEBE-49F7-ABFE-A7AC489E7F36}" srcOrd="0" destOrd="0" presId="urn:microsoft.com/office/officeart/2005/8/layout/lProcess2"/>
    <dgm:cxn modelId="{56F230AD-0B8F-42FF-903B-ADD547F6E820}" type="presOf" srcId="{9F58CA63-957D-4440-B050-C4E8806AC03C}" destId="{7445F7AF-72F5-4F21-A99E-ADF3EDCA7426}" srcOrd="1" destOrd="0" presId="urn:microsoft.com/office/officeart/2005/8/layout/lProcess2"/>
    <dgm:cxn modelId="{01A7DDDA-19FC-4C98-8C62-1A05D793F6AA}" type="presParOf" srcId="{05843483-EEBE-49F7-ABFE-A7AC489E7F36}" destId="{48771BD4-10C0-4226-887C-ED4FB04F5415}" srcOrd="0" destOrd="0" presId="urn:microsoft.com/office/officeart/2005/8/layout/lProcess2"/>
    <dgm:cxn modelId="{B3F10B64-8285-425D-AEA8-BE716EC32BE5}" type="presParOf" srcId="{48771BD4-10C0-4226-887C-ED4FB04F5415}" destId="{36606C0D-C9DC-478F-8791-062C90904E36}" srcOrd="0" destOrd="0" presId="urn:microsoft.com/office/officeart/2005/8/layout/lProcess2"/>
    <dgm:cxn modelId="{A90C8E99-E28C-4532-8AF4-1843D36442CE}" type="presParOf" srcId="{48771BD4-10C0-4226-887C-ED4FB04F5415}" destId="{0467B561-85FF-44B2-B99F-DECE86901964}" srcOrd="1" destOrd="0" presId="urn:microsoft.com/office/officeart/2005/8/layout/lProcess2"/>
    <dgm:cxn modelId="{B1322340-16F5-4C30-9811-92352F405E3B}" type="presParOf" srcId="{48771BD4-10C0-4226-887C-ED4FB04F5415}" destId="{5587B1C0-E85B-415C-B02F-AF4C1542E7DD}" srcOrd="2" destOrd="0" presId="urn:microsoft.com/office/officeart/2005/8/layout/lProcess2"/>
    <dgm:cxn modelId="{086E4740-3803-43C1-B5D6-40658FCD7B62}" type="presParOf" srcId="{5587B1C0-E85B-415C-B02F-AF4C1542E7DD}" destId="{62785760-F9B3-4B20-8FD2-35FB23E5CBCF}" srcOrd="0" destOrd="0" presId="urn:microsoft.com/office/officeart/2005/8/layout/lProcess2"/>
    <dgm:cxn modelId="{A4844E75-4095-4C3A-8F9F-7CB1782A80BA}" type="presParOf" srcId="{62785760-F9B3-4B20-8FD2-35FB23E5CBCF}" destId="{A74BD8C1-DFAB-42F2-A1D7-E9EC3016DF79}" srcOrd="0" destOrd="0" presId="urn:microsoft.com/office/officeart/2005/8/layout/lProcess2"/>
    <dgm:cxn modelId="{8C2E2AD7-FF67-432E-BD76-E56ADA7B750F}" type="presParOf" srcId="{62785760-F9B3-4B20-8FD2-35FB23E5CBCF}" destId="{CAB7140B-9AC5-4751-8A87-30DE73363F38}" srcOrd="1" destOrd="0" presId="urn:microsoft.com/office/officeart/2005/8/layout/lProcess2"/>
    <dgm:cxn modelId="{BFFC0BC0-84A0-4AB1-928B-10E7CCA99BFB}" type="presParOf" srcId="{62785760-F9B3-4B20-8FD2-35FB23E5CBCF}" destId="{813F997E-37E5-44FF-BB2D-CF393538CEA6}" srcOrd="2" destOrd="0" presId="urn:microsoft.com/office/officeart/2005/8/layout/lProcess2"/>
    <dgm:cxn modelId="{FEDCB5B0-AA02-4723-B398-B08FADFE05E1}" type="presParOf" srcId="{05843483-EEBE-49F7-ABFE-A7AC489E7F36}" destId="{1FDB1DE6-A4EC-453E-8D2F-946ED77883A8}" srcOrd="1" destOrd="0" presId="urn:microsoft.com/office/officeart/2005/8/layout/lProcess2"/>
    <dgm:cxn modelId="{521812DD-F543-4523-9524-CA91294BBC07}" type="presParOf" srcId="{05843483-EEBE-49F7-ABFE-A7AC489E7F36}" destId="{F49EB2E2-31C6-4AA3-A202-63006D5B7BF6}" srcOrd="2" destOrd="0" presId="urn:microsoft.com/office/officeart/2005/8/layout/lProcess2"/>
    <dgm:cxn modelId="{44B6B894-FCD5-4A64-A622-1B569B696418}" type="presParOf" srcId="{F49EB2E2-31C6-4AA3-A202-63006D5B7BF6}" destId="{DC994B20-99B6-49DE-AF98-EE96976FF405}" srcOrd="0" destOrd="0" presId="urn:microsoft.com/office/officeart/2005/8/layout/lProcess2"/>
    <dgm:cxn modelId="{53C343CA-A108-493C-8A30-C241DF2E06F4}" type="presParOf" srcId="{F49EB2E2-31C6-4AA3-A202-63006D5B7BF6}" destId="{ACD29D18-D4AC-4A90-A65D-443168756AB6}" srcOrd="1" destOrd="0" presId="urn:microsoft.com/office/officeart/2005/8/layout/lProcess2"/>
    <dgm:cxn modelId="{D7F6982D-0A3B-4F26-94A4-CF799AC98342}" type="presParOf" srcId="{F49EB2E2-31C6-4AA3-A202-63006D5B7BF6}" destId="{04CD586D-45E3-4C1F-BD56-87349091EE81}" srcOrd="2" destOrd="0" presId="urn:microsoft.com/office/officeart/2005/8/layout/lProcess2"/>
    <dgm:cxn modelId="{85F83B91-CA44-463B-8D7B-323A1B5D170E}" type="presParOf" srcId="{04CD586D-45E3-4C1F-BD56-87349091EE81}" destId="{6143E049-8F67-46A8-8769-B7643BEE569B}" srcOrd="0" destOrd="0" presId="urn:microsoft.com/office/officeart/2005/8/layout/lProcess2"/>
    <dgm:cxn modelId="{2F4D9622-287A-4FD1-8F75-2F8990E6E3E4}" type="presParOf" srcId="{6143E049-8F67-46A8-8769-B7643BEE569B}" destId="{067C49A4-BDD5-425E-947A-ECDB4A6E626F}" srcOrd="0" destOrd="0" presId="urn:microsoft.com/office/officeart/2005/8/layout/lProcess2"/>
    <dgm:cxn modelId="{F3A1A8AD-1235-48BF-89AB-67B285D01036}" type="presParOf" srcId="{6143E049-8F67-46A8-8769-B7643BEE569B}" destId="{BB770FB2-CD85-420E-B20E-F5410BFA2414}" srcOrd="1" destOrd="0" presId="urn:microsoft.com/office/officeart/2005/8/layout/lProcess2"/>
    <dgm:cxn modelId="{88FC930C-1A87-4FBC-8EE2-3B33C685E184}" type="presParOf" srcId="{6143E049-8F67-46A8-8769-B7643BEE569B}" destId="{E27F7327-8E1A-4C45-854D-D78FE26803EF}" srcOrd="2" destOrd="0" presId="urn:microsoft.com/office/officeart/2005/8/layout/lProcess2"/>
    <dgm:cxn modelId="{7418CC70-6526-4384-BB68-26F9E5334E0E}" type="presParOf" srcId="{05843483-EEBE-49F7-ABFE-A7AC489E7F36}" destId="{9066EC13-B007-4BFC-8764-57ED87FAF231}" srcOrd="3" destOrd="0" presId="urn:microsoft.com/office/officeart/2005/8/layout/lProcess2"/>
    <dgm:cxn modelId="{E38A67C8-302B-4B09-9B9E-9B342C9EEA04}" type="presParOf" srcId="{05843483-EEBE-49F7-ABFE-A7AC489E7F36}" destId="{59DE646C-0044-4DE1-AF15-B19FE272B0F7}" srcOrd="4" destOrd="0" presId="urn:microsoft.com/office/officeart/2005/8/layout/lProcess2"/>
    <dgm:cxn modelId="{FF4D3F7E-A2D9-4044-973D-38A2BD8B185B}" type="presParOf" srcId="{59DE646C-0044-4DE1-AF15-B19FE272B0F7}" destId="{327CA1B5-C495-49DC-95C0-D77106CEA5C9}" srcOrd="0" destOrd="0" presId="urn:microsoft.com/office/officeart/2005/8/layout/lProcess2"/>
    <dgm:cxn modelId="{BBDFAF99-D896-478F-A2A2-31436CF98597}" type="presParOf" srcId="{59DE646C-0044-4DE1-AF15-B19FE272B0F7}" destId="{7445F7AF-72F5-4F21-A99E-ADF3EDCA7426}" srcOrd="1" destOrd="0" presId="urn:microsoft.com/office/officeart/2005/8/layout/lProcess2"/>
    <dgm:cxn modelId="{4149AE45-A96B-4372-85C0-79A417D6BEBC}" type="presParOf" srcId="{59DE646C-0044-4DE1-AF15-B19FE272B0F7}" destId="{15BA5936-A82C-4FFA-A213-11206FB4FDB8}" srcOrd="2" destOrd="0" presId="urn:microsoft.com/office/officeart/2005/8/layout/lProcess2"/>
    <dgm:cxn modelId="{6789DE0A-50BD-4940-A422-1F971681CA60}" type="presParOf" srcId="{15BA5936-A82C-4FFA-A213-11206FB4FDB8}" destId="{BC59BCCE-FC6E-463C-BFE1-F92DE21959B7}" srcOrd="0" destOrd="0" presId="urn:microsoft.com/office/officeart/2005/8/layout/lProcess2"/>
    <dgm:cxn modelId="{3FF576F8-C7F8-4823-A1AF-4B0562C1D685}" type="presParOf" srcId="{BC59BCCE-FC6E-463C-BFE1-F92DE21959B7}" destId="{D71D4555-8AB3-48F5-A14A-B5FED5819A33}" srcOrd="0" destOrd="0" presId="urn:microsoft.com/office/officeart/2005/8/layout/lProcess2"/>
    <dgm:cxn modelId="{6C3C487A-5D7A-40E2-BF1B-02635632C7B7}" type="presParOf" srcId="{BC59BCCE-FC6E-463C-BFE1-F92DE21959B7}" destId="{B35A2279-E3CB-46D2-BAEF-4580649C0EDC}" srcOrd="1" destOrd="0" presId="urn:microsoft.com/office/officeart/2005/8/layout/lProcess2"/>
    <dgm:cxn modelId="{D888B4D4-C98C-45F8-9A9E-1F4F3E9B5936}" type="presParOf" srcId="{BC59BCCE-FC6E-463C-BFE1-F92DE21959B7}" destId="{B127E7C4-BB36-4F0A-9712-49A24C3886C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8AAC2A-9FAE-4D8B-9364-1EED6601FD6F}"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IE"/>
        </a:p>
      </dgm:t>
    </dgm:pt>
    <dgm:pt modelId="{409F9605-261D-4862-8C22-F4E6B3041F9E}">
      <dgm:prSet phldrT="[Text]" custT="1"/>
      <dgm:spPr/>
      <dgm:t>
        <a:bodyPr/>
        <a:lstStyle/>
        <a:p>
          <a:r>
            <a:rPr lang="en-IE" sz="1100" dirty="0" smtClean="0"/>
            <a:t>Stage I </a:t>
          </a:r>
        </a:p>
        <a:p>
          <a:r>
            <a:rPr lang="en-IE" sz="1100" dirty="0" smtClean="0"/>
            <a:t>Open Mon 22</a:t>
          </a:r>
          <a:r>
            <a:rPr lang="en-IE" sz="1100" baseline="30000" dirty="0" smtClean="0"/>
            <a:t>nd</a:t>
          </a:r>
          <a:r>
            <a:rPr lang="en-IE" sz="1100" dirty="0" smtClean="0"/>
            <a:t> May</a:t>
          </a:r>
        </a:p>
        <a:p>
          <a:r>
            <a:rPr lang="en-IE" sz="1100" dirty="0" smtClean="0"/>
            <a:t>Close Fri 2</a:t>
          </a:r>
          <a:r>
            <a:rPr lang="en-IE" sz="1100" baseline="30000" dirty="0" smtClean="0"/>
            <a:t>nd</a:t>
          </a:r>
          <a:r>
            <a:rPr lang="en-IE" sz="1100" dirty="0" smtClean="0"/>
            <a:t> June</a:t>
          </a:r>
          <a:endParaRPr lang="en-IE" sz="1100" dirty="0"/>
        </a:p>
      </dgm:t>
    </dgm:pt>
    <dgm:pt modelId="{23F4898F-3629-4B39-8A4B-2B34019CDBAE}" type="parTrans" cxnId="{A05359A9-1DE2-4DE6-A42E-06DAEF230B61}">
      <dgm:prSet/>
      <dgm:spPr/>
      <dgm:t>
        <a:bodyPr/>
        <a:lstStyle/>
        <a:p>
          <a:endParaRPr lang="en-IE"/>
        </a:p>
      </dgm:t>
    </dgm:pt>
    <dgm:pt modelId="{68E7E44F-F97E-48FF-982F-07E632ADBC29}" type="sibTrans" cxnId="{A05359A9-1DE2-4DE6-A42E-06DAEF230B61}">
      <dgm:prSet/>
      <dgm:spPr/>
      <dgm:t>
        <a:bodyPr/>
        <a:lstStyle/>
        <a:p>
          <a:endParaRPr lang="en-IE"/>
        </a:p>
      </dgm:t>
    </dgm:pt>
    <dgm:pt modelId="{6B60D2E0-3FCE-4B32-8591-D6A31D4E6C75}">
      <dgm:prSet phldrT="[Text]" custT="1"/>
      <dgm:spPr/>
      <dgm:t>
        <a:bodyPr/>
        <a:lstStyle/>
        <a:p>
          <a:r>
            <a:rPr lang="en-IE" sz="1100" dirty="0" smtClean="0"/>
            <a:t>Stage II</a:t>
          </a:r>
        </a:p>
        <a:p>
          <a:r>
            <a:rPr lang="en-IE" sz="1100" dirty="0" smtClean="0"/>
            <a:t>Open  Fri 16</a:t>
          </a:r>
          <a:r>
            <a:rPr lang="en-IE" sz="1100" baseline="30000" dirty="0" smtClean="0"/>
            <a:t>th</a:t>
          </a:r>
          <a:r>
            <a:rPr lang="en-IE" sz="1100" dirty="0" smtClean="0"/>
            <a:t> June</a:t>
          </a:r>
        </a:p>
        <a:p>
          <a:r>
            <a:rPr lang="en-IE" sz="1100" dirty="0" smtClean="0"/>
            <a:t>Close Fri 11</a:t>
          </a:r>
          <a:r>
            <a:rPr lang="en-IE" sz="1100" baseline="30000" dirty="0" smtClean="0"/>
            <a:t>th</a:t>
          </a:r>
          <a:r>
            <a:rPr lang="en-IE" sz="1100" dirty="0" smtClean="0"/>
            <a:t> Aug</a:t>
          </a:r>
        </a:p>
      </dgm:t>
    </dgm:pt>
    <dgm:pt modelId="{487E912F-11F1-4DC3-B36E-C175ED85D56A}" type="parTrans" cxnId="{DA56511B-6240-4221-B779-CB292AF6C556}">
      <dgm:prSet/>
      <dgm:spPr/>
      <dgm:t>
        <a:bodyPr/>
        <a:lstStyle/>
        <a:p>
          <a:endParaRPr lang="en-IE"/>
        </a:p>
      </dgm:t>
    </dgm:pt>
    <dgm:pt modelId="{786F75CC-92AE-4745-8DD5-9A767026FAB8}" type="sibTrans" cxnId="{DA56511B-6240-4221-B779-CB292AF6C556}">
      <dgm:prSet/>
      <dgm:spPr/>
      <dgm:t>
        <a:bodyPr/>
        <a:lstStyle/>
        <a:p>
          <a:endParaRPr lang="en-IE"/>
        </a:p>
      </dgm:t>
    </dgm:pt>
    <dgm:pt modelId="{BBABCC93-55CF-4150-B937-EB1A93DCFE3A}">
      <dgm:prSet phldrT="[Text]"/>
      <dgm:spPr>
        <a:solidFill>
          <a:srgbClr val="92D050"/>
        </a:solidFill>
      </dgm:spPr>
      <dgm:t>
        <a:bodyPr/>
        <a:lstStyle/>
        <a:p>
          <a:r>
            <a:rPr lang="en-IE" dirty="0" smtClean="0">
              <a:latin typeface="Times New Roman" pitchFamily="18" charset="0"/>
              <a:cs typeface="Times New Roman" pitchFamily="18" charset="0"/>
            </a:rPr>
            <a:t>Enterprise</a:t>
          </a:r>
          <a:endParaRPr lang="en-IE" dirty="0">
            <a:latin typeface="Times New Roman" pitchFamily="18" charset="0"/>
            <a:cs typeface="Times New Roman" pitchFamily="18" charset="0"/>
          </a:endParaRPr>
        </a:p>
      </dgm:t>
    </dgm:pt>
    <dgm:pt modelId="{9B80EC0E-175A-453E-9641-B50F5FFD612D}" type="parTrans" cxnId="{D7E27703-59BF-4095-8C51-B3DFBF4F7A51}">
      <dgm:prSet/>
      <dgm:spPr/>
      <dgm:t>
        <a:bodyPr/>
        <a:lstStyle/>
        <a:p>
          <a:endParaRPr lang="en-IE"/>
        </a:p>
      </dgm:t>
    </dgm:pt>
    <dgm:pt modelId="{8F9C5B8A-3A96-4C53-8EDE-EC8D165BA973}" type="sibTrans" cxnId="{D7E27703-59BF-4095-8C51-B3DFBF4F7A51}">
      <dgm:prSet/>
      <dgm:spPr/>
      <dgm:t>
        <a:bodyPr/>
        <a:lstStyle/>
        <a:p>
          <a:endParaRPr lang="en-IE"/>
        </a:p>
      </dgm:t>
    </dgm:pt>
    <dgm:pt modelId="{C88BB96E-AA16-45BC-B20D-78298BF9FB76}">
      <dgm:prSet phldrT="[Text]" custT="1"/>
      <dgm:spPr/>
      <dgm:t>
        <a:bodyPr/>
        <a:lstStyle/>
        <a:p>
          <a:endParaRPr lang="en-IE" sz="1100" dirty="0" smtClean="0"/>
        </a:p>
        <a:p>
          <a:r>
            <a:rPr lang="en-IE" sz="1100" dirty="0" smtClean="0"/>
            <a:t>Stage I</a:t>
          </a:r>
        </a:p>
        <a:p>
          <a:r>
            <a:rPr lang="en-IE" sz="1100" dirty="0" smtClean="0"/>
            <a:t>Open Mon 22</a:t>
          </a:r>
          <a:r>
            <a:rPr lang="en-IE" sz="1100" baseline="30000" dirty="0" smtClean="0"/>
            <a:t>nd</a:t>
          </a:r>
          <a:r>
            <a:rPr lang="en-IE" sz="1100" dirty="0" smtClean="0"/>
            <a:t> May</a:t>
          </a:r>
        </a:p>
        <a:p>
          <a:r>
            <a:rPr lang="en-IE" sz="1100" dirty="0" smtClean="0"/>
            <a:t>Close Fri 2</a:t>
          </a:r>
          <a:r>
            <a:rPr lang="en-IE" sz="1100" baseline="30000" dirty="0" smtClean="0"/>
            <a:t>nd</a:t>
          </a:r>
          <a:r>
            <a:rPr lang="en-IE" sz="1100" dirty="0" smtClean="0"/>
            <a:t> June</a:t>
          </a:r>
        </a:p>
        <a:p>
          <a:endParaRPr lang="en-IE" sz="1100" dirty="0" smtClean="0"/>
        </a:p>
        <a:p>
          <a:endParaRPr lang="en-IE" sz="1100" dirty="0" smtClean="0"/>
        </a:p>
      </dgm:t>
    </dgm:pt>
    <dgm:pt modelId="{EB416F44-88F4-407B-8A3A-234D2A301883}" type="parTrans" cxnId="{9B017739-C183-4554-A607-4960F83BB5F3}">
      <dgm:prSet/>
      <dgm:spPr/>
      <dgm:t>
        <a:bodyPr/>
        <a:lstStyle/>
        <a:p>
          <a:endParaRPr lang="en-IE"/>
        </a:p>
      </dgm:t>
    </dgm:pt>
    <dgm:pt modelId="{1A0B40AC-7961-4B65-A60F-8EFBFB538BF5}" type="sibTrans" cxnId="{9B017739-C183-4554-A607-4960F83BB5F3}">
      <dgm:prSet/>
      <dgm:spPr/>
      <dgm:t>
        <a:bodyPr/>
        <a:lstStyle/>
        <a:p>
          <a:endParaRPr lang="en-IE"/>
        </a:p>
      </dgm:t>
    </dgm:pt>
    <dgm:pt modelId="{B6ACC3C9-53B1-4803-BBE0-D4AB13EBB59A}">
      <dgm:prSet phldrT="[Text]"/>
      <dgm:spPr>
        <a:solidFill>
          <a:srgbClr val="00B0F0"/>
        </a:solidFill>
      </dgm:spPr>
      <dgm:t>
        <a:bodyPr/>
        <a:lstStyle/>
        <a:p>
          <a:r>
            <a:rPr lang="en-IE" dirty="0" smtClean="0">
              <a:latin typeface="Times New Roman" pitchFamily="18" charset="0"/>
              <a:cs typeface="Times New Roman" pitchFamily="18" charset="0"/>
            </a:rPr>
            <a:t>Community </a:t>
          </a:r>
          <a:endParaRPr lang="en-IE" dirty="0">
            <a:latin typeface="Times New Roman" pitchFamily="18" charset="0"/>
            <a:cs typeface="Times New Roman" pitchFamily="18" charset="0"/>
          </a:endParaRPr>
        </a:p>
      </dgm:t>
    </dgm:pt>
    <dgm:pt modelId="{97C2BD1D-6FAC-46D8-A57F-A74C50FCF5AB}" type="parTrans" cxnId="{DDC3CA6A-B888-4D1A-BBD7-FC6D0B113822}">
      <dgm:prSet/>
      <dgm:spPr/>
      <dgm:t>
        <a:bodyPr/>
        <a:lstStyle/>
        <a:p>
          <a:endParaRPr lang="en-IE"/>
        </a:p>
      </dgm:t>
    </dgm:pt>
    <dgm:pt modelId="{EEF5FC5E-96D9-4551-8777-CE4174F129FA}" type="sibTrans" cxnId="{DDC3CA6A-B888-4D1A-BBD7-FC6D0B113822}">
      <dgm:prSet/>
      <dgm:spPr/>
      <dgm:t>
        <a:bodyPr/>
        <a:lstStyle/>
        <a:p>
          <a:endParaRPr lang="en-IE"/>
        </a:p>
      </dgm:t>
    </dgm:pt>
    <dgm:pt modelId="{51A25B50-EBB0-417D-A9E6-8D4B575E2914}">
      <dgm:prSet phldrT="[Text]" custT="1"/>
      <dgm:spPr/>
      <dgm:t>
        <a:bodyPr/>
        <a:lstStyle/>
        <a:p>
          <a:r>
            <a:rPr lang="en-IE" sz="1100" dirty="0" smtClean="0"/>
            <a:t>Stage I</a:t>
          </a:r>
        </a:p>
        <a:p>
          <a:r>
            <a:rPr lang="en-IE" sz="1100" dirty="0" smtClean="0"/>
            <a:t>Open Mon 22</a:t>
          </a:r>
          <a:r>
            <a:rPr lang="en-IE" sz="1100" baseline="30000" dirty="0" smtClean="0"/>
            <a:t>nd</a:t>
          </a:r>
          <a:r>
            <a:rPr lang="en-IE" sz="1100" dirty="0" smtClean="0"/>
            <a:t> May </a:t>
          </a:r>
        </a:p>
        <a:p>
          <a:r>
            <a:rPr lang="en-IE" sz="1100" dirty="0" smtClean="0"/>
            <a:t>Close Fri 2</a:t>
          </a:r>
          <a:r>
            <a:rPr lang="en-IE" sz="1100" baseline="30000" dirty="0" smtClean="0"/>
            <a:t>nd</a:t>
          </a:r>
          <a:r>
            <a:rPr lang="en-IE" sz="1100" dirty="0" smtClean="0"/>
            <a:t> June</a:t>
          </a:r>
        </a:p>
      </dgm:t>
    </dgm:pt>
    <dgm:pt modelId="{24983995-BF10-464A-8192-33BD6AACC643}" type="parTrans" cxnId="{98C52D3D-DCAA-48BE-9E9E-32AAF47715A9}">
      <dgm:prSet/>
      <dgm:spPr/>
      <dgm:t>
        <a:bodyPr/>
        <a:lstStyle/>
        <a:p>
          <a:endParaRPr lang="en-IE"/>
        </a:p>
      </dgm:t>
    </dgm:pt>
    <dgm:pt modelId="{2C0AA699-0118-4C0C-90FC-4FC529AF3F26}" type="sibTrans" cxnId="{98C52D3D-DCAA-48BE-9E9E-32AAF47715A9}">
      <dgm:prSet/>
      <dgm:spPr/>
      <dgm:t>
        <a:bodyPr/>
        <a:lstStyle/>
        <a:p>
          <a:endParaRPr lang="en-IE"/>
        </a:p>
      </dgm:t>
    </dgm:pt>
    <dgm:pt modelId="{447CE733-61F2-46A1-9A66-248629768ADF}">
      <dgm:prSet phldrT="[Text]" custT="1"/>
      <dgm:spPr/>
      <dgm:t>
        <a:bodyPr/>
        <a:lstStyle/>
        <a:p>
          <a:endParaRPr lang="en-IE" sz="1100" dirty="0" smtClean="0"/>
        </a:p>
        <a:p>
          <a:endParaRPr lang="en-IE" sz="1100" dirty="0" smtClean="0"/>
        </a:p>
        <a:p>
          <a:r>
            <a:rPr lang="en-IE" sz="1050" dirty="0" smtClean="0"/>
            <a:t>Stage II</a:t>
          </a:r>
        </a:p>
        <a:p>
          <a:r>
            <a:rPr lang="en-IE" sz="1050" dirty="0" smtClean="0"/>
            <a:t>Open Fri 16</a:t>
          </a:r>
          <a:r>
            <a:rPr lang="en-IE" sz="1050" baseline="30000" dirty="0" smtClean="0"/>
            <a:t>th</a:t>
          </a:r>
          <a:r>
            <a:rPr lang="en-IE" sz="1050" dirty="0" smtClean="0"/>
            <a:t> June</a:t>
          </a:r>
        </a:p>
        <a:p>
          <a:r>
            <a:rPr lang="en-IE" sz="1050" dirty="0" smtClean="0"/>
            <a:t>Close Fri 11</a:t>
          </a:r>
          <a:r>
            <a:rPr lang="en-IE" sz="1050" baseline="30000" dirty="0" smtClean="0"/>
            <a:t>th</a:t>
          </a:r>
          <a:r>
            <a:rPr lang="en-IE" sz="1050" dirty="0" smtClean="0"/>
            <a:t> Aug</a:t>
          </a:r>
        </a:p>
        <a:p>
          <a:endParaRPr lang="en-IE" sz="1050" dirty="0" smtClean="0"/>
        </a:p>
        <a:p>
          <a:endParaRPr lang="en-IE" sz="1050" dirty="0"/>
        </a:p>
      </dgm:t>
    </dgm:pt>
    <dgm:pt modelId="{904826A3-09F7-467E-AF11-449FB0D36BD3}" type="parTrans" cxnId="{82F6B771-D3E4-477D-8530-8B4CE55790BB}">
      <dgm:prSet/>
      <dgm:spPr/>
      <dgm:t>
        <a:bodyPr/>
        <a:lstStyle/>
        <a:p>
          <a:endParaRPr lang="en-IE"/>
        </a:p>
      </dgm:t>
    </dgm:pt>
    <dgm:pt modelId="{1772EB24-AC6D-4B8A-B87C-6804C76AD82C}" type="sibTrans" cxnId="{82F6B771-D3E4-477D-8530-8B4CE55790BB}">
      <dgm:prSet/>
      <dgm:spPr/>
      <dgm:t>
        <a:bodyPr/>
        <a:lstStyle/>
        <a:p>
          <a:endParaRPr lang="en-IE"/>
        </a:p>
      </dgm:t>
    </dgm:pt>
    <dgm:pt modelId="{AC5F1CA6-54A6-4091-BE83-122356EA3BE0}">
      <dgm:prSet phldrT="[Text]" custT="1"/>
      <dgm:spPr/>
      <dgm:t>
        <a:bodyPr/>
        <a:lstStyle/>
        <a:p>
          <a:r>
            <a:rPr lang="en-IE" sz="1100" dirty="0" smtClean="0"/>
            <a:t>Stage II</a:t>
          </a:r>
        </a:p>
        <a:p>
          <a:r>
            <a:rPr lang="en-IE" sz="1100" dirty="0" smtClean="0"/>
            <a:t>Open Fri 16</a:t>
          </a:r>
          <a:r>
            <a:rPr lang="en-IE" sz="1100" baseline="30000" dirty="0" smtClean="0"/>
            <a:t>th</a:t>
          </a:r>
          <a:r>
            <a:rPr lang="en-IE" sz="1100" dirty="0" smtClean="0"/>
            <a:t> June</a:t>
          </a:r>
        </a:p>
        <a:p>
          <a:r>
            <a:rPr lang="en-IE" sz="1100" dirty="0" smtClean="0"/>
            <a:t>Close Fri 11</a:t>
          </a:r>
          <a:r>
            <a:rPr lang="en-IE" sz="1100" baseline="30000" dirty="0" smtClean="0"/>
            <a:t>th</a:t>
          </a:r>
          <a:r>
            <a:rPr lang="en-IE" sz="1100" dirty="0" smtClean="0"/>
            <a:t> Aug</a:t>
          </a:r>
          <a:endParaRPr lang="en-IE" sz="1000" dirty="0" smtClean="0"/>
        </a:p>
      </dgm:t>
    </dgm:pt>
    <dgm:pt modelId="{EB9D6E7C-E3FF-40E9-AE1E-F6BCB913BC70}" type="parTrans" cxnId="{84F2DF23-869D-4FEE-AC10-805E36175A34}">
      <dgm:prSet/>
      <dgm:spPr/>
      <dgm:t>
        <a:bodyPr/>
        <a:lstStyle/>
        <a:p>
          <a:endParaRPr lang="en-IE"/>
        </a:p>
      </dgm:t>
    </dgm:pt>
    <dgm:pt modelId="{93E9F410-2668-4E41-B86B-9CD4B59B8B39}" type="sibTrans" cxnId="{84F2DF23-869D-4FEE-AC10-805E36175A34}">
      <dgm:prSet/>
      <dgm:spPr/>
      <dgm:t>
        <a:bodyPr/>
        <a:lstStyle/>
        <a:p>
          <a:endParaRPr lang="en-IE"/>
        </a:p>
      </dgm:t>
    </dgm:pt>
    <dgm:pt modelId="{014E84E5-39F6-4C80-9666-E70A4668AFDC}">
      <dgm:prSet phldrT="[Text]"/>
      <dgm:spPr>
        <a:solidFill>
          <a:srgbClr val="FFC000"/>
        </a:solidFill>
      </dgm:spPr>
      <dgm:t>
        <a:bodyPr/>
        <a:lstStyle/>
        <a:p>
          <a:r>
            <a:rPr lang="en-IE" dirty="0" smtClean="0">
              <a:latin typeface="Times New Roman" pitchFamily="18" charset="0"/>
              <a:cs typeface="Times New Roman" pitchFamily="18" charset="0"/>
            </a:rPr>
            <a:t>Rural Tourism</a:t>
          </a:r>
          <a:endParaRPr lang="en-IE" dirty="0">
            <a:latin typeface="Times New Roman" pitchFamily="18" charset="0"/>
            <a:cs typeface="Times New Roman" pitchFamily="18" charset="0"/>
          </a:endParaRPr>
        </a:p>
      </dgm:t>
    </dgm:pt>
    <dgm:pt modelId="{FA7D5260-5BF7-4C3F-BF0E-13069C954C0F}" type="sibTrans" cxnId="{66353769-56D2-4A4D-B819-4369B63BFD55}">
      <dgm:prSet/>
      <dgm:spPr/>
      <dgm:t>
        <a:bodyPr/>
        <a:lstStyle/>
        <a:p>
          <a:endParaRPr lang="en-IE"/>
        </a:p>
      </dgm:t>
    </dgm:pt>
    <dgm:pt modelId="{8C454D8F-C4F2-4A36-9940-A54CDF1BE482}" type="parTrans" cxnId="{66353769-56D2-4A4D-B819-4369B63BFD55}">
      <dgm:prSet/>
      <dgm:spPr/>
      <dgm:t>
        <a:bodyPr/>
        <a:lstStyle/>
        <a:p>
          <a:endParaRPr lang="en-IE"/>
        </a:p>
      </dgm:t>
    </dgm:pt>
    <dgm:pt modelId="{186B4021-D6AF-420B-9ED2-EB3375801FAB}">
      <dgm:prSet phldrT="[Text]"/>
      <dgm:spPr>
        <a:solidFill>
          <a:srgbClr val="E008D1"/>
        </a:solidFill>
      </dgm:spPr>
      <dgm:t>
        <a:bodyPr/>
        <a:lstStyle/>
        <a:p>
          <a:r>
            <a:rPr lang="en-IE" dirty="0" smtClean="0">
              <a:solidFill>
                <a:schemeClr val="bg1"/>
              </a:solidFill>
              <a:latin typeface="Times New Roman" pitchFamily="18" charset="0"/>
              <a:cs typeface="Times New Roman" pitchFamily="18" charset="0"/>
            </a:rPr>
            <a:t>Renewable Energy</a:t>
          </a:r>
          <a:endParaRPr lang="en-IE" dirty="0">
            <a:solidFill>
              <a:schemeClr val="bg1"/>
            </a:solidFill>
            <a:latin typeface="Times New Roman" pitchFamily="18" charset="0"/>
            <a:cs typeface="Times New Roman" pitchFamily="18" charset="0"/>
          </a:endParaRPr>
        </a:p>
      </dgm:t>
    </dgm:pt>
    <dgm:pt modelId="{8BFC1D35-3C7C-4113-892A-1AAE0A219417}" type="parTrans" cxnId="{CF56530B-285D-4BEB-A891-7E1D92106EDF}">
      <dgm:prSet/>
      <dgm:spPr/>
      <dgm:t>
        <a:bodyPr/>
        <a:lstStyle/>
        <a:p>
          <a:endParaRPr lang="en-IE"/>
        </a:p>
      </dgm:t>
    </dgm:pt>
    <dgm:pt modelId="{DA0845FF-B094-470A-8115-C8BFEB2EE6DE}" type="sibTrans" cxnId="{CF56530B-285D-4BEB-A891-7E1D92106EDF}">
      <dgm:prSet/>
      <dgm:spPr/>
      <dgm:t>
        <a:bodyPr/>
        <a:lstStyle/>
        <a:p>
          <a:endParaRPr lang="en-IE"/>
        </a:p>
      </dgm:t>
    </dgm:pt>
    <dgm:pt modelId="{9DA4B120-FB05-4358-9018-8ADA1F6C95A0}">
      <dgm:prSet phldrT="[Text]"/>
      <dgm:spPr>
        <a:solidFill>
          <a:srgbClr val="C00000"/>
        </a:solidFill>
      </dgm:spPr>
      <dgm:t>
        <a:bodyPr/>
        <a:lstStyle/>
        <a:p>
          <a:r>
            <a:rPr lang="en-IE" dirty="0" smtClean="0">
              <a:solidFill>
                <a:schemeClr val="bg1"/>
              </a:solidFill>
              <a:latin typeface="Times New Roman" pitchFamily="18" charset="0"/>
              <a:cs typeface="Times New Roman" pitchFamily="18" charset="0"/>
            </a:rPr>
            <a:t>Biodiversity</a:t>
          </a:r>
          <a:endParaRPr lang="en-IE" dirty="0">
            <a:solidFill>
              <a:schemeClr val="bg1"/>
            </a:solidFill>
            <a:latin typeface="Times New Roman" pitchFamily="18" charset="0"/>
            <a:cs typeface="Times New Roman" pitchFamily="18" charset="0"/>
          </a:endParaRPr>
        </a:p>
      </dgm:t>
    </dgm:pt>
    <dgm:pt modelId="{BE8E4B54-9595-4A74-A274-97727B614BF9}" type="sibTrans" cxnId="{8CABA44C-2093-413E-BDDE-096A0E4E6DD4}">
      <dgm:prSet/>
      <dgm:spPr/>
      <dgm:t>
        <a:bodyPr/>
        <a:lstStyle/>
        <a:p>
          <a:endParaRPr lang="en-IE"/>
        </a:p>
      </dgm:t>
    </dgm:pt>
    <dgm:pt modelId="{BB182A14-9478-4E96-9AB3-76087A38EE57}" type="parTrans" cxnId="{8CABA44C-2093-413E-BDDE-096A0E4E6DD4}">
      <dgm:prSet/>
      <dgm:spPr/>
      <dgm:t>
        <a:bodyPr/>
        <a:lstStyle/>
        <a:p>
          <a:endParaRPr lang="en-IE"/>
        </a:p>
      </dgm:t>
    </dgm:pt>
    <dgm:pt modelId="{C15F36CA-0D1A-492A-ADF7-A24D0FC309C0}">
      <dgm:prSet/>
      <dgm:spPr/>
      <dgm:t>
        <a:bodyPr/>
        <a:lstStyle/>
        <a:p>
          <a:r>
            <a:rPr lang="en-IE" dirty="0" smtClean="0"/>
            <a:t>Rural Youth</a:t>
          </a:r>
          <a:endParaRPr lang="en-IE" dirty="0"/>
        </a:p>
      </dgm:t>
    </dgm:pt>
    <dgm:pt modelId="{53D4788A-136B-455D-9DDB-B222050CBD8E}" type="parTrans" cxnId="{16F0AA51-6011-4EC5-83B5-311E4D0C49F9}">
      <dgm:prSet/>
      <dgm:spPr/>
      <dgm:t>
        <a:bodyPr/>
        <a:lstStyle/>
        <a:p>
          <a:endParaRPr lang="en-IE"/>
        </a:p>
      </dgm:t>
    </dgm:pt>
    <dgm:pt modelId="{886806D2-130F-439D-8046-50994FC250CE}" type="sibTrans" cxnId="{16F0AA51-6011-4EC5-83B5-311E4D0C49F9}">
      <dgm:prSet/>
      <dgm:spPr/>
      <dgm:t>
        <a:bodyPr/>
        <a:lstStyle/>
        <a:p>
          <a:endParaRPr lang="en-IE"/>
        </a:p>
      </dgm:t>
    </dgm:pt>
    <dgm:pt modelId="{1D53F27A-95F1-4D0C-B54A-C07276A8E83E}" type="pres">
      <dgm:prSet presAssocID="{128AAC2A-9FAE-4D8B-9364-1EED6601FD6F}" presName="theList" presStyleCnt="0">
        <dgm:presLayoutVars>
          <dgm:dir/>
          <dgm:animLvl val="lvl"/>
          <dgm:resizeHandles val="exact"/>
        </dgm:presLayoutVars>
      </dgm:prSet>
      <dgm:spPr/>
      <dgm:t>
        <a:bodyPr/>
        <a:lstStyle/>
        <a:p>
          <a:endParaRPr lang="en-IE"/>
        </a:p>
      </dgm:t>
    </dgm:pt>
    <dgm:pt modelId="{335A4BB6-F136-4D88-9478-80785315C509}" type="pres">
      <dgm:prSet presAssocID="{014E84E5-39F6-4C80-9666-E70A4668AFDC}" presName="compNode" presStyleCnt="0"/>
      <dgm:spPr/>
    </dgm:pt>
    <dgm:pt modelId="{E250EFFA-10BA-4F5B-8F13-7E45823E11AF}" type="pres">
      <dgm:prSet presAssocID="{014E84E5-39F6-4C80-9666-E70A4668AFDC}" presName="aNode" presStyleLbl="bgShp" presStyleIdx="0" presStyleCnt="6" custScaleX="109125" custLinFactNeighborX="16709"/>
      <dgm:spPr/>
      <dgm:t>
        <a:bodyPr/>
        <a:lstStyle/>
        <a:p>
          <a:endParaRPr lang="en-IE"/>
        </a:p>
      </dgm:t>
    </dgm:pt>
    <dgm:pt modelId="{F7CACFBF-3C92-454E-9800-432E6F5E91B9}" type="pres">
      <dgm:prSet presAssocID="{014E84E5-39F6-4C80-9666-E70A4668AFDC}" presName="textNode" presStyleLbl="bgShp" presStyleIdx="0" presStyleCnt="6"/>
      <dgm:spPr/>
      <dgm:t>
        <a:bodyPr/>
        <a:lstStyle/>
        <a:p>
          <a:endParaRPr lang="en-IE"/>
        </a:p>
      </dgm:t>
    </dgm:pt>
    <dgm:pt modelId="{4956CB94-22DF-4D78-885A-0EDC11260C5A}" type="pres">
      <dgm:prSet presAssocID="{014E84E5-39F6-4C80-9666-E70A4668AFDC}" presName="compChildNode" presStyleCnt="0"/>
      <dgm:spPr/>
    </dgm:pt>
    <dgm:pt modelId="{4C5A0C12-9AE2-46F8-A751-9250E07159C2}" type="pres">
      <dgm:prSet presAssocID="{014E84E5-39F6-4C80-9666-E70A4668AFDC}" presName="theInnerList" presStyleCnt="0"/>
      <dgm:spPr/>
    </dgm:pt>
    <dgm:pt modelId="{31345F5D-D3F5-4328-96FF-4D026F5DC904}" type="pres">
      <dgm:prSet presAssocID="{409F9605-261D-4862-8C22-F4E6B3041F9E}" presName="childNode" presStyleLbl="node1" presStyleIdx="0" presStyleCnt="6" custScaleX="137850" custScaleY="18902" custLinFactY="-19590" custLinFactNeighborX="16929" custLinFactNeighborY="-100000">
        <dgm:presLayoutVars>
          <dgm:bulletEnabled val="1"/>
        </dgm:presLayoutVars>
      </dgm:prSet>
      <dgm:spPr/>
      <dgm:t>
        <a:bodyPr/>
        <a:lstStyle/>
        <a:p>
          <a:endParaRPr lang="en-IE"/>
        </a:p>
      </dgm:t>
    </dgm:pt>
    <dgm:pt modelId="{4365389D-E24A-4CDA-881E-C0BC76EDD174}" type="pres">
      <dgm:prSet presAssocID="{409F9605-261D-4862-8C22-F4E6B3041F9E}" presName="aSpace2" presStyleCnt="0"/>
      <dgm:spPr/>
    </dgm:pt>
    <dgm:pt modelId="{F03DA363-D83A-4B26-A7C2-28A2F444C6D4}" type="pres">
      <dgm:prSet presAssocID="{6B60D2E0-3FCE-4B32-8591-D6A31D4E6C75}" presName="childNode" presStyleLbl="node1" presStyleIdx="1" presStyleCnt="6" custScaleX="153392" custScaleY="24261" custLinFactNeighborX="16933" custLinFactNeighborY="-47184">
        <dgm:presLayoutVars>
          <dgm:bulletEnabled val="1"/>
        </dgm:presLayoutVars>
      </dgm:prSet>
      <dgm:spPr/>
      <dgm:t>
        <a:bodyPr/>
        <a:lstStyle/>
        <a:p>
          <a:endParaRPr lang="en-IE"/>
        </a:p>
      </dgm:t>
    </dgm:pt>
    <dgm:pt modelId="{C9C8CF3B-FD3A-42AE-BDEB-5094066E9E80}" type="pres">
      <dgm:prSet presAssocID="{014E84E5-39F6-4C80-9666-E70A4668AFDC}" presName="aSpace" presStyleCnt="0"/>
      <dgm:spPr/>
    </dgm:pt>
    <dgm:pt modelId="{95CFB64C-FF05-4D47-A245-09F0D0E499A6}" type="pres">
      <dgm:prSet presAssocID="{BBABCC93-55CF-4150-B937-EB1A93DCFE3A}" presName="compNode" presStyleCnt="0"/>
      <dgm:spPr/>
    </dgm:pt>
    <dgm:pt modelId="{313EEF1D-5D02-4A6A-BE7D-E14CECC34E8A}" type="pres">
      <dgm:prSet presAssocID="{BBABCC93-55CF-4150-B937-EB1A93DCFE3A}" presName="aNode" presStyleLbl="bgShp" presStyleIdx="1" presStyleCnt="6" custScaleX="123654" custScaleY="97403" custLinFactNeighborX="10072" custLinFactNeighborY="-2597"/>
      <dgm:spPr/>
      <dgm:t>
        <a:bodyPr/>
        <a:lstStyle/>
        <a:p>
          <a:endParaRPr lang="en-IE"/>
        </a:p>
      </dgm:t>
    </dgm:pt>
    <dgm:pt modelId="{6C5B8488-2021-46AB-B704-1DB563E34EE7}" type="pres">
      <dgm:prSet presAssocID="{BBABCC93-55CF-4150-B937-EB1A93DCFE3A}" presName="textNode" presStyleLbl="bgShp" presStyleIdx="1" presStyleCnt="6"/>
      <dgm:spPr/>
      <dgm:t>
        <a:bodyPr/>
        <a:lstStyle/>
        <a:p>
          <a:endParaRPr lang="en-IE"/>
        </a:p>
      </dgm:t>
    </dgm:pt>
    <dgm:pt modelId="{542C6DF0-45FB-47E2-9528-48E6216B6A9E}" type="pres">
      <dgm:prSet presAssocID="{BBABCC93-55CF-4150-B937-EB1A93DCFE3A}" presName="compChildNode" presStyleCnt="0"/>
      <dgm:spPr/>
    </dgm:pt>
    <dgm:pt modelId="{22FAB0DF-CB78-4341-914E-F5CB3C869AF4}" type="pres">
      <dgm:prSet presAssocID="{BBABCC93-55CF-4150-B937-EB1A93DCFE3A}" presName="theInnerList" presStyleCnt="0"/>
      <dgm:spPr/>
    </dgm:pt>
    <dgm:pt modelId="{6169BCBB-46DE-4E38-B430-C30C821BFDD3}" type="pres">
      <dgm:prSet presAssocID="{C88BB96E-AA16-45BC-B20D-78298BF9FB76}" presName="childNode" presStyleLbl="node1" presStyleIdx="2" presStyleCnt="6" custScaleX="138164" custScaleY="17049" custLinFactY="-23641" custLinFactNeighborX="6671" custLinFactNeighborY="-100000">
        <dgm:presLayoutVars>
          <dgm:bulletEnabled val="1"/>
        </dgm:presLayoutVars>
      </dgm:prSet>
      <dgm:spPr/>
      <dgm:t>
        <a:bodyPr/>
        <a:lstStyle/>
        <a:p>
          <a:endParaRPr lang="en-IE"/>
        </a:p>
      </dgm:t>
    </dgm:pt>
    <dgm:pt modelId="{6E106833-FD5F-4338-B241-3AFD28BF9E87}" type="pres">
      <dgm:prSet presAssocID="{C88BB96E-AA16-45BC-B20D-78298BF9FB76}" presName="aSpace2" presStyleCnt="0"/>
      <dgm:spPr/>
    </dgm:pt>
    <dgm:pt modelId="{C25B4A70-5B1B-4584-90E5-80A39647E417}" type="pres">
      <dgm:prSet presAssocID="{AC5F1CA6-54A6-4091-BE83-122356EA3BE0}" presName="childNode" presStyleLbl="node1" presStyleIdx="3" presStyleCnt="6" custScaleX="142751" custScaleY="21882" custLinFactNeighborX="395" custLinFactNeighborY="-35915">
        <dgm:presLayoutVars>
          <dgm:bulletEnabled val="1"/>
        </dgm:presLayoutVars>
      </dgm:prSet>
      <dgm:spPr/>
      <dgm:t>
        <a:bodyPr/>
        <a:lstStyle/>
        <a:p>
          <a:endParaRPr lang="en-IE"/>
        </a:p>
      </dgm:t>
    </dgm:pt>
    <dgm:pt modelId="{233AA103-5420-443E-93EE-67E889CAEFD9}" type="pres">
      <dgm:prSet presAssocID="{BBABCC93-55CF-4150-B937-EB1A93DCFE3A}" presName="aSpace" presStyleCnt="0"/>
      <dgm:spPr/>
    </dgm:pt>
    <dgm:pt modelId="{E7C58A05-029B-4F78-A214-AA227781BCAA}" type="pres">
      <dgm:prSet presAssocID="{B6ACC3C9-53B1-4803-BBE0-D4AB13EBB59A}" presName="compNode" presStyleCnt="0"/>
      <dgm:spPr/>
    </dgm:pt>
    <dgm:pt modelId="{DF383EAA-3466-4277-BFB5-493A0B0B8A8E}" type="pres">
      <dgm:prSet presAssocID="{B6ACC3C9-53B1-4803-BBE0-D4AB13EBB59A}" presName="aNode" presStyleLbl="bgShp" presStyleIdx="2" presStyleCnt="6" custScaleX="128006" custLinFactNeighborX="5004"/>
      <dgm:spPr/>
      <dgm:t>
        <a:bodyPr/>
        <a:lstStyle/>
        <a:p>
          <a:endParaRPr lang="en-IE"/>
        </a:p>
      </dgm:t>
    </dgm:pt>
    <dgm:pt modelId="{88FDEA33-853F-4455-974D-A054038D87BB}" type="pres">
      <dgm:prSet presAssocID="{B6ACC3C9-53B1-4803-BBE0-D4AB13EBB59A}" presName="textNode" presStyleLbl="bgShp" presStyleIdx="2" presStyleCnt="6"/>
      <dgm:spPr/>
      <dgm:t>
        <a:bodyPr/>
        <a:lstStyle/>
        <a:p>
          <a:endParaRPr lang="en-IE"/>
        </a:p>
      </dgm:t>
    </dgm:pt>
    <dgm:pt modelId="{22A1D351-1852-412B-8C94-B2B2EA3EC230}" type="pres">
      <dgm:prSet presAssocID="{B6ACC3C9-53B1-4803-BBE0-D4AB13EBB59A}" presName="compChildNode" presStyleCnt="0"/>
      <dgm:spPr/>
    </dgm:pt>
    <dgm:pt modelId="{2CF9C369-A02D-46AA-B462-3302DE5C106E}" type="pres">
      <dgm:prSet presAssocID="{B6ACC3C9-53B1-4803-BBE0-D4AB13EBB59A}" presName="theInnerList" presStyleCnt="0"/>
      <dgm:spPr/>
    </dgm:pt>
    <dgm:pt modelId="{1563AF01-7380-4EA1-A282-9B450D0E50DD}" type="pres">
      <dgm:prSet presAssocID="{51A25B50-EBB0-417D-A9E6-8D4B575E2914}" presName="childNode" presStyleLbl="node1" presStyleIdx="4" presStyleCnt="6" custScaleX="134764" custScaleY="23368" custLinFactY="-21412" custLinFactNeighborX="3680" custLinFactNeighborY="-100000">
        <dgm:presLayoutVars>
          <dgm:bulletEnabled val="1"/>
        </dgm:presLayoutVars>
      </dgm:prSet>
      <dgm:spPr/>
      <dgm:t>
        <a:bodyPr/>
        <a:lstStyle/>
        <a:p>
          <a:endParaRPr lang="en-IE"/>
        </a:p>
      </dgm:t>
    </dgm:pt>
    <dgm:pt modelId="{8579E6F4-005E-4EEF-9480-2A2ED4603A15}" type="pres">
      <dgm:prSet presAssocID="{51A25B50-EBB0-417D-A9E6-8D4B575E2914}" presName="aSpace2" presStyleCnt="0"/>
      <dgm:spPr/>
    </dgm:pt>
    <dgm:pt modelId="{062D16EC-834D-48F8-AE41-3D475900604C}" type="pres">
      <dgm:prSet presAssocID="{447CE733-61F2-46A1-9A66-248629768ADF}" presName="childNode" presStyleLbl="node1" presStyleIdx="5" presStyleCnt="6" custScaleX="117177" custScaleY="20022" custLinFactNeighborX="-2187" custLinFactNeighborY="-36524">
        <dgm:presLayoutVars>
          <dgm:bulletEnabled val="1"/>
        </dgm:presLayoutVars>
      </dgm:prSet>
      <dgm:spPr/>
      <dgm:t>
        <a:bodyPr/>
        <a:lstStyle/>
        <a:p>
          <a:endParaRPr lang="en-IE"/>
        </a:p>
      </dgm:t>
    </dgm:pt>
    <dgm:pt modelId="{3A09C412-23A3-4116-B133-5559290BB257}" type="pres">
      <dgm:prSet presAssocID="{B6ACC3C9-53B1-4803-BBE0-D4AB13EBB59A}" presName="aSpace" presStyleCnt="0"/>
      <dgm:spPr/>
    </dgm:pt>
    <dgm:pt modelId="{2CEF45F4-A9F9-4295-B3D9-422CB047A0A7}" type="pres">
      <dgm:prSet presAssocID="{C15F36CA-0D1A-492A-ADF7-A24D0FC309C0}" presName="compNode" presStyleCnt="0"/>
      <dgm:spPr/>
    </dgm:pt>
    <dgm:pt modelId="{769103E0-D95B-4B02-ACFF-84CD7A9E05CF}" type="pres">
      <dgm:prSet presAssocID="{C15F36CA-0D1A-492A-ADF7-A24D0FC309C0}" presName="aNode" presStyleLbl="bgShp" presStyleIdx="3" presStyleCnt="6"/>
      <dgm:spPr/>
      <dgm:t>
        <a:bodyPr/>
        <a:lstStyle/>
        <a:p>
          <a:endParaRPr lang="en-IE"/>
        </a:p>
      </dgm:t>
    </dgm:pt>
    <dgm:pt modelId="{5165985E-E50B-4BBF-8BEF-068299A4D59A}" type="pres">
      <dgm:prSet presAssocID="{C15F36CA-0D1A-492A-ADF7-A24D0FC309C0}" presName="textNode" presStyleLbl="bgShp" presStyleIdx="3" presStyleCnt="6"/>
      <dgm:spPr/>
      <dgm:t>
        <a:bodyPr/>
        <a:lstStyle/>
        <a:p>
          <a:endParaRPr lang="en-IE"/>
        </a:p>
      </dgm:t>
    </dgm:pt>
    <dgm:pt modelId="{52CC5730-1817-44F1-BD3B-EF782656AFFC}" type="pres">
      <dgm:prSet presAssocID="{C15F36CA-0D1A-492A-ADF7-A24D0FC309C0}" presName="compChildNode" presStyleCnt="0"/>
      <dgm:spPr/>
    </dgm:pt>
    <dgm:pt modelId="{2A581166-BAAD-478B-91C0-E6469C63D133}" type="pres">
      <dgm:prSet presAssocID="{C15F36CA-0D1A-492A-ADF7-A24D0FC309C0}" presName="theInnerList" presStyleCnt="0"/>
      <dgm:spPr/>
    </dgm:pt>
    <dgm:pt modelId="{594553A8-389A-4AE8-87AF-003363E7AC3A}" type="pres">
      <dgm:prSet presAssocID="{C15F36CA-0D1A-492A-ADF7-A24D0FC309C0}" presName="aSpace" presStyleCnt="0"/>
      <dgm:spPr/>
    </dgm:pt>
    <dgm:pt modelId="{40D77C00-2A96-478D-8A1B-BEF18C2C9582}" type="pres">
      <dgm:prSet presAssocID="{186B4021-D6AF-420B-9ED2-EB3375801FAB}" presName="compNode" presStyleCnt="0"/>
      <dgm:spPr/>
    </dgm:pt>
    <dgm:pt modelId="{165936B7-66B3-414A-93C5-DE68D465DDBA}" type="pres">
      <dgm:prSet presAssocID="{186B4021-D6AF-420B-9ED2-EB3375801FAB}" presName="aNode" presStyleLbl="bgShp" presStyleIdx="4" presStyleCnt="6" custScaleX="111285" custLinFactNeighborX="-10655"/>
      <dgm:spPr/>
      <dgm:t>
        <a:bodyPr/>
        <a:lstStyle/>
        <a:p>
          <a:endParaRPr lang="en-IE"/>
        </a:p>
      </dgm:t>
    </dgm:pt>
    <dgm:pt modelId="{323804E3-4998-4B51-9BD9-D5250C61EF46}" type="pres">
      <dgm:prSet presAssocID="{186B4021-D6AF-420B-9ED2-EB3375801FAB}" presName="textNode" presStyleLbl="bgShp" presStyleIdx="4" presStyleCnt="6"/>
      <dgm:spPr/>
      <dgm:t>
        <a:bodyPr/>
        <a:lstStyle/>
        <a:p>
          <a:endParaRPr lang="en-IE"/>
        </a:p>
      </dgm:t>
    </dgm:pt>
    <dgm:pt modelId="{EDD5D192-8B33-40D3-89DA-AEF27FE35947}" type="pres">
      <dgm:prSet presAssocID="{186B4021-D6AF-420B-9ED2-EB3375801FAB}" presName="compChildNode" presStyleCnt="0"/>
      <dgm:spPr/>
    </dgm:pt>
    <dgm:pt modelId="{705EDE99-19B1-4E4F-A0F5-BA4CB9B56DD2}" type="pres">
      <dgm:prSet presAssocID="{186B4021-D6AF-420B-9ED2-EB3375801FAB}" presName="theInnerList" presStyleCnt="0"/>
      <dgm:spPr/>
    </dgm:pt>
    <dgm:pt modelId="{1ADC145C-138A-4724-9ACB-E466B13A0605}" type="pres">
      <dgm:prSet presAssocID="{186B4021-D6AF-420B-9ED2-EB3375801FAB}" presName="aSpace" presStyleCnt="0"/>
      <dgm:spPr/>
    </dgm:pt>
    <dgm:pt modelId="{F171A2E9-38BA-4814-9F0A-76C150AB36BD}" type="pres">
      <dgm:prSet presAssocID="{9DA4B120-FB05-4358-9018-8ADA1F6C95A0}" presName="compNode" presStyleCnt="0"/>
      <dgm:spPr/>
    </dgm:pt>
    <dgm:pt modelId="{767B5831-F017-4500-8A50-8C8EDF6E9138}" type="pres">
      <dgm:prSet presAssocID="{9DA4B120-FB05-4358-9018-8ADA1F6C95A0}" presName="aNode" presStyleLbl="bgShp" presStyleIdx="5" presStyleCnt="6" custScaleX="136301" custLinFactNeighborX="-21510"/>
      <dgm:spPr/>
      <dgm:t>
        <a:bodyPr/>
        <a:lstStyle/>
        <a:p>
          <a:endParaRPr lang="en-IE"/>
        </a:p>
      </dgm:t>
    </dgm:pt>
    <dgm:pt modelId="{0C329605-BC77-4352-847A-A20CE4159414}" type="pres">
      <dgm:prSet presAssocID="{9DA4B120-FB05-4358-9018-8ADA1F6C95A0}" presName="textNode" presStyleLbl="bgShp" presStyleIdx="5" presStyleCnt="6"/>
      <dgm:spPr/>
      <dgm:t>
        <a:bodyPr/>
        <a:lstStyle/>
        <a:p>
          <a:endParaRPr lang="en-IE"/>
        </a:p>
      </dgm:t>
    </dgm:pt>
    <dgm:pt modelId="{66D43476-B204-42F4-8633-16AADCEA31C8}" type="pres">
      <dgm:prSet presAssocID="{9DA4B120-FB05-4358-9018-8ADA1F6C95A0}" presName="compChildNode" presStyleCnt="0"/>
      <dgm:spPr/>
    </dgm:pt>
    <dgm:pt modelId="{48933BAC-FC14-483E-834E-E39C390CC910}" type="pres">
      <dgm:prSet presAssocID="{9DA4B120-FB05-4358-9018-8ADA1F6C95A0}" presName="theInnerList" presStyleCnt="0"/>
      <dgm:spPr/>
    </dgm:pt>
  </dgm:ptLst>
  <dgm:cxnLst>
    <dgm:cxn modelId="{3545C3F3-A4D4-47CF-A036-67000DB7758B}" type="presOf" srcId="{C88BB96E-AA16-45BC-B20D-78298BF9FB76}" destId="{6169BCBB-46DE-4E38-B430-C30C821BFDD3}" srcOrd="0" destOrd="0" presId="urn:microsoft.com/office/officeart/2005/8/layout/lProcess2"/>
    <dgm:cxn modelId="{16F0AA51-6011-4EC5-83B5-311E4D0C49F9}" srcId="{128AAC2A-9FAE-4D8B-9364-1EED6601FD6F}" destId="{C15F36CA-0D1A-492A-ADF7-A24D0FC309C0}" srcOrd="3" destOrd="0" parTransId="{53D4788A-136B-455D-9DDB-B222050CBD8E}" sibTransId="{886806D2-130F-439D-8046-50994FC250CE}"/>
    <dgm:cxn modelId="{396D6CFF-3EAE-4BB4-838A-76D8BE3532CC}" type="presOf" srcId="{447CE733-61F2-46A1-9A66-248629768ADF}" destId="{062D16EC-834D-48F8-AE41-3D475900604C}" srcOrd="0" destOrd="0" presId="urn:microsoft.com/office/officeart/2005/8/layout/lProcess2"/>
    <dgm:cxn modelId="{D3714096-FAFB-47F6-AFBD-49CA4F413DA8}" type="presOf" srcId="{014E84E5-39F6-4C80-9666-E70A4668AFDC}" destId="{F7CACFBF-3C92-454E-9800-432E6F5E91B9}" srcOrd="1" destOrd="0" presId="urn:microsoft.com/office/officeart/2005/8/layout/lProcess2"/>
    <dgm:cxn modelId="{A08F8765-C041-49C6-B9C3-6A18049E9760}" type="presOf" srcId="{B6ACC3C9-53B1-4803-BBE0-D4AB13EBB59A}" destId="{88FDEA33-853F-4455-974D-A054038D87BB}" srcOrd="1" destOrd="0" presId="urn:microsoft.com/office/officeart/2005/8/layout/lProcess2"/>
    <dgm:cxn modelId="{66353769-56D2-4A4D-B819-4369B63BFD55}" srcId="{128AAC2A-9FAE-4D8B-9364-1EED6601FD6F}" destId="{014E84E5-39F6-4C80-9666-E70A4668AFDC}" srcOrd="0" destOrd="0" parTransId="{8C454D8F-C4F2-4A36-9940-A54CDF1BE482}" sibTransId="{FA7D5260-5BF7-4C3F-BF0E-13069C954C0F}"/>
    <dgm:cxn modelId="{816D9B2F-25E9-4DCD-8A3C-24DB0DDE285C}" type="presOf" srcId="{B6ACC3C9-53B1-4803-BBE0-D4AB13EBB59A}" destId="{DF383EAA-3466-4277-BFB5-493A0B0B8A8E}" srcOrd="0" destOrd="0" presId="urn:microsoft.com/office/officeart/2005/8/layout/lProcess2"/>
    <dgm:cxn modelId="{025137A6-54A1-4B7A-918D-04334EAECE46}" type="presOf" srcId="{C15F36CA-0D1A-492A-ADF7-A24D0FC309C0}" destId="{769103E0-D95B-4B02-ACFF-84CD7A9E05CF}" srcOrd="0" destOrd="0" presId="urn:microsoft.com/office/officeart/2005/8/layout/lProcess2"/>
    <dgm:cxn modelId="{F0A20FD9-B195-46FB-A665-03C57A6DEB27}" type="presOf" srcId="{AC5F1CA6-54A6-4091-BE83-122356EA3BE0}" destId="{C25B4A70-5B1B-4584-90E5-80A39647E417}" srcOrd="0" destOrd="0" presId="urn:microsoft.com/office/officeart/2005/8/layout/lProcess2"/>
    <dgm:cxn modelId="{1C88CD91-F599-479A-B259-155FF916F225}" type="presOf" srcId="{186B4021-D6AF-420B-9ED2-EB3375801FAB}" destId="{165936B7-66B3-414A-93C5-DE68D465DDBA}" srcOrd="0" destOrd="0" presId="urn:microsoft.com/office/officeart/2005/8/layout/lProcess2"/>
    <dgm:cxn modelId="{9B017739-C183-4554-A607-4960F83BB5F3}" srcId="{BBABCC93-55CF-4150-B937-EB1A93DCFE3A}" destId="{C88BB96E-AA16-45BC-B20D-78298BF9FB76}" srcOrd="0" destOrd="0" parTransId="{EB416F44-88F4-407B-8A3A-234D2A301883}" sibTransId="{1A0B40AC-7961-4B65-A60F-8EFBFB538BF5}"/>
    <dgm:cxn modelId="{98C52D3D-DCAA-48BE-9E9E-32AAF47715A9}" srcId="{B6ACC3C9-53B1-4803-BBE0-D4AB13EBB59A}" destId="{51A25B50-EBB0-417D-A9E6-8D4B575E2914}" srcOrd="0" destOrd="0" parTransId="{24983995-BF10-464A-8192-33BD6AACC643}" sibTransId="{2C0AA699-0118-4C0C-90FC-4FC529AF3F26}"/>
    <dgm:cxn modelId="{CFA7968D-8A5A-4FD7-9D19-F8EF7DDF9194}" type="presOf" srcId="{128AAC2A-9FAE-4D8B-9364-1EED6601FD6F}" destId="{1D53F27A-95F1-4D0C-B54A-C07276A8E83E}" srcOrd="0" destOrd="0" presId="urn:microsoft.com/office/officeart/2005/8/layout/lProcess2"/>
    <dgm:cxn modelId="{DA56511B-6240-4221-B779-CB292AF6C556}" srcId="{014E84E5-39F6-4C80-9666-E70A4668AFDC}" destId="{6B60D2E0-3FCE-4B32-8591-D6A31D4E6C75}" srcOrd="1" destOrd="0" parTransId="{487E912F-11F1-4DC3-B36E-C175ED85D56A}" sibTransId="{786F75CC-92AE-4745-8DD5-9A767026FAB8}"/>
    <dgm:cxn modelId="{58C375B5-5B05-4BFC-98FA-59896D0D50E3}" type="presOf" srcId="{BBABCC93-55CF-4150-B937-EB1A93DCFE3A}" destId="{313EEF1D-5D02-4A6A-BE7D-E14CECC34E8A}" srcOrd="0" destOrd="0" presId="urn:microsoft.com/office/officeart/2005/8/layout/lProcess2"/>
    <dgm:cxn modelId="{7894E23F-079E-4C01-8470-29B827B56724}" type="presOf" srcId="{9DA4B120-FB05-4358-9018-8ADA1F6C95A0}" destId="{767B5831-F017-4500-8A50-8C8EDF6E9138}" srcOrd="0" destOrd="0" presId="urn:microsoft.com/office/officeart/2005/8/layout/lProcess2"/>
    <dgm:cxn modelId="{CF56530B-285D-4BEB-A891-7E1D92106EDF}" srcId="{128AAC2A-9FAE-4D8B-9364-1EED6601FD6F}" destId="{186B4021-D6AF-420B-9ED2-EB3375801FAB}" srcOrd="4" destOrd="0" parTransId="{8BFC1D35-3C7C-4113-892A-1AAE0A219417}" sibTransId="{DA0845FF-B094-470A-8115-C8BFEB2EE6DE}"/>
    <dgm:cxn modelId="{B11D6574-3DA9-4EB9-A7FB-1B8EFAB004BE}" type="presOf" srcId="{51A25B50-EBB0-417D-A9E6-8D4B575E2914}" destId="{1563AF01-7380-4EA1-A282-9B450D0E50DD}" srcOrd="0" destOrd="0" presId="urn:microsoft.com/office/officeart/2005/8/layout/lProcess2"/>
    <dgm:cxn modelId="{FFAC9408-97CF-4460-9C9B-A6A33EA63FD7}" type="presOf" srcId="{C15F36CA-0D1A-492A-ADF7-A24D0FC309C0}" destId="{5165985E-E50B-4BBF-8BEF-068299A4D59A}" srcOrd="1" destOrd="0" presId="urn:microsoft.com/office/officeart/2005/8/layout/lProcess2"/>
    <dgm:cxn modelId="{A05359A9-1DE2-4DE6-A42E-06DAEF230B61}" srcId="{014E84E5-39F6-4C80-9666-E70A4668AFDC}" destId="{409F9605-261D-4862-8C22-F4E6B3041F9E}" srcOrd="0" destOrd="0" parTransId="{23F4898F-3629-4B39-8A4B-2B34019CDBAE}" sibTransId="{68E7E44F-F97E-48FF-982F-07E632ADBC29}"/>
    <dgm:cxn modelId="{84F2DF23-869D-4FEE-AC10-805E36175A34}" srcId="{BBABCC93-55CF-4150-B937-EB1A93DCFE3A}" destId="{AC5F1CA6-54A6-4091-BE83-122356EA3BE0}" srcOrd="1" destOrd="0" parTransId="{EB9D6E7C-E3FF-40E9-AE1E-F6BCB913BC70}" sibTransId="{93E9F410-2668-4E41-B86B-9CD4B59B8B39}"/>
    <dgm:cxn modelId="{8CABA44C-2093-413E-BDDE-096A0E4E6DD4}" srcId="{128AAC2A-9FAE-4D8B-9364-1EED6601FD6F}" destId="{9DA4B120-FB05-4358-9018-8ADA1F6C95A0}" srcOrd="5" destOrd="0" parTransId="{BB182A14-9478-4E96-9AB3-76087A38EE57}" sibTransId="{BE8E4B54-9595-4A74-A274-97727B614BF9}"/>
    <dgm:cxn modelId="{C9790163-0D0B-44EA-8759-67239472889D}" type="presOf" srcId="{BBABCC93-55CF-4150-B937-EB1A93DCFE3A}" destId="{6C5B8488-2021-46AB-B704-1DB563E34EE7}" srcOrd="1" destOrd="0" presId="urn:microsoft.com/office/officeart/2005/8/layout/lProcess2"/>
    <dgm:cxn modelId="{C3070E4D-F088-4BC6-BFF3-61C21D08A0C0}" type="presOf" srcId="{186B4021-D6AF-420B-9ED2-EB3375801FAB}" destId="{323804E3-4998-4B51-9BD9-D5250C61EF46}" srcOrd="1" destOrd="0" presId="urn:microsoft.com/office/officeart/2005/8/layout/lProcess2"/>
    <dgm:cxn modelId="{4B5E611A-AF04-4942-A029-61068696C703}" type="presOf" srcId="{014E84E5-39F6-4C80-9666-E70A4668AFDC}" destId="{E250EFFA-10BA-4F5B-8F13-7E45823E11AF}" srcOrd="0" destOrd="0" presId="urn:microsoft.com/office/officeart/2005/8/layout/lProcess2"/>
    <dgm:cxn modelId="{82F6B771-D3E4-477D-8530-8B4CE55790BB}" srcId="{B6ACC3C9-53B1-4803-BBE0-D4AB13EBB59A}" destId="{447CE733-61F2-46A1-9A66-248629768ADF}" srcOrd="1" destOrd="0" parTransId="{904826A3-09F7-467E-AF11-449FB0D36BD3}" sibTransId="{1772EB24-AC6D-4B8A-B87C-6804C76AD82C}"/>
    <dgm:cxn modelId="{1614170B-4929-4F01-873D-3B610EED8D34}" type="presOf" srcId="{6B60D2E0-3FCE-4B32-8591-D6A31D4E6C75}" destId="{F03DA363-D83A-4B26-A7C2-28A2F444C6D4}" srcOrd="0" destOrd="0" presId="urn:microsoft.com/office/officeart/2005/8/layout/lProcess2"/>
    <dgm:cxn modelId="{35D35D07-5A35-40B5-81E2-4053500F2812}" type="presOf" srcId="{9DA4B120-FB05-4358-9018-8ADA1F6C95A0}" destId="{0C329605-BC77-4352-847A-A20CE4159414}" srcOrd="1" destOrd="0" presId="urn:microsoft.com/office/officeart/2005/8/layout/lProcess2"/>
    <dgm:cxn modelId="{DDC3CA6A-B888-4D1A-BBD7-FC6D0B113822}" srcId="{128AAC2A-9FAE-4D8B-9364-1EED6601FD6F}" destId="{B6ACC3C9-53B1-4803-BBE0-D4AB13EBB59A}" srcOrd="2" destOrd="0" parTransId="{97C2BD1D-6FAC-46D8-A57F-A74C50FCF5AB}" sibTransId="{EEF5FC5E-96D9-4551-8777-CE4174F129FA}"/>
    <dgm:cxn modelId="{669DD0DB-594D-465F-B911-EBF1489874CC}" type="presOf" srcId="{409F9605-261D-4862-8C22-F4E6B3041F9E}" destId="{31345F5D-D3F5-4328-96FF-4D026F5DC904}" srcOrd="0" destOrd="0" presId="urn:microsoft.com/office/officeart/2005/8/layout/lProcess2"/>
    <dgm:cxn modelId="{D7E27703-59BF-4095-8C51-B3DFBF4F7A51}" srcId="{128AAC2A-9FAE-4D8B-9364-1EED6601FD6F}" destId="{BBABCC93-55CF-4150-B937-EB1A93DCFE3A}" srcOrd="1" destOrd="0" parTransId="{9B80EC0E-175A-453E-9641-B50F5FFD612D}" sibTransId="{8F9C5B8A-3A96-4C53-8EDE-EC8D165BA973}"/>
    <dgm:cxn modelId="{B58EA7F7-6E1A-4116-819D-CD9F94215ADD}" type="presParOf" srcId="{1D53F27A-95F1-4D0C-B54A-C07276A8E83E}" destId="{335A4BB6-F136-4D88-9478-80785315C509}" srcOrd="0" destOrd="0" presId="urn:microsoft.com/office/officeart/2005/8/layout/lProcess2"/>
    <dgm:cxn modelId="{B0032D77-D0B1-4665-A7F9-CB9F969EA76A}" type="presParOf" srcId="{335A4BB6-F136-4D88-9478-80785315C509}" destId="{E250EFFA-10BA-4F5B-8F13-7E45823E11AF}" srcOrd="0" destOrd="0" presId="urn:microsoft.com/office/officeart/2005/8/layout/lProcess2"/>
    <dgm:cxn modelId="{2DC999AA-B90E-4692-8FB7-65CABF7A4950}" type="presParOf" srcId="{335A4BB6-F136-4D88-9478-80785315C509}" destId="{F7CACFBF-3C92-454E-9800-432E6F5E91B9}" srcOrd="1" destOrd="0" presId="urn:microsoft.com/office/officeart/2005/8/layout/lProcess2"/>
    <dgm:cxn modelId="{FDC37484-0F6E-4508-9825-0EFAE1AA36F0}" type="presParOf" srcId="{335A4BB6-F136-4D88-9478-80785315C509}" destId="{4956CB94-22DF-4D78-885A-0EDC11260C5A}" srcOrd="2" destOrd="0" presId="urn:microsoft.com/office/officeart/2005/8/layout/lProcess2"/>
    <dgm:cxn modelId="{F343F7A3-367D-4B14-84F4-CD156B52AB81}" type="presParOf" srcId="{4956CB94-22DF-4D78-885A-0EDC11260C5A}" destId="{4C5A0C12-9AE2-46F8-A751-9250E07159C2}" srcOrd="0" destOrd="0" presId="urn:microsoft.com/office/officeart/2005/8/layout/lProcess2"/>
    <dgm:cxn modelId="{E156B193-A064-4F72-8A22-6AF35805465C}" type="presParOf" srcId="{4C5A0C12-9AE2-46F8-A751-9250E07159C2}" destId="{31345F5D-D3F5-4328-96FF-4D026F5DC904}" srcOrd="0" destOrd="0" presId="urn:microsoft.com/office/officeart/2005/8/layout/lProcess2"/>
    <dgm:cxn modelId="{90057E2D-5651-4FE5-B69A-C0A2FEEB5AEB}" type="presParOf" srcId="{4C5A0C12-9AE2-46F8-A751-9250E07159C2}" destId="{4365389D-E24A-4CDA-881E-C0BC76EDD174}" srcOrd="1" destOrd="0" presId="urn:microsoft.com/office/officeart/2005/8/layout/lProcess2"/>
    <dgm:cxn modelId="{F0F7F8EE-293C-40DB-A943-393DCB1625B5}" type="presParOf" srcId="{4C5A0C12-9AE2-46F8-A751-9250E07159C2}" destId="{F03DA363-D83A-4B26-A7C2-28A2F444C6D4}" srcOrd="2" destOrd="0" presId="urn:microsoft.com/office/officeart/2005/8/layout/lProcess2"/>
    <dgm:cxn modelId="{4362312C-B1C1-4086-BC1C-3539F6B02495}" type="presParOf" srcId="{1D53F27A-95F1-4D0C-B54A-C07276A8E83E}" destId="{C9C8CF3B-FD3A-42AE-BDEB-5094066E9E80}" srcOrd="1" destOrd="0" presId="urn:microsoft.com/office/officeart/2005/8/layout/lProcess2"/>
    <dgm:cxn modelId="{02258C48-0760-4D59-B183-9BD5AEB7246C}" type="presParOf" srcId="{1D53F27A-95F1-4D0C-B54A-C07276A8E83E}" destId="{95CFB64C-FF05-4D47-A245-09F0D0E499A6}" srcOrd="2" destOrd="0" presId="urn:microsoft.com/office/officeart/2005/8/layout/lProcess2"/>
    <dgm:cxn modelId="{4C5BA8D4-CE62-4005-8749-42733AF82930}" type="presParOf" srcId="{95CFB64C-FF05-4D47-A245-09F0D0E499A6}" destId="{313EEF1D-5D02-4A6A-BE7D-E14CECC34E8A}" srcOrd="0" destOrd="0" presId="urn:microsoft.com/office/officeart/2005/8/layout/lProcess2"/>
    <dgm:cxn modelId="{9800F543-30F1-4ADF-BD75-EC1A61652AD6}" type="presParOf" srcId="{95CFB64C-FF05-4D47-A245-09F0D0E499A6}" destId="{6C5B8488-2021-46AB-B704-1DB563E34EE7}" srcOrd="1" destOrd="0" presId="urn:microsoft.com/office/officeart/2005/8/layout/lProcess2"/>
    <dgm:cxn modelId="{C3F1ADE7-5E25-42A0-A2C0-544924D3674D}" type="presParOf" srcId="{95CFB64C-FF05-4D47-A245-09F0D0E499A6}" destId="{542C6DF0-45FB-47E2-9528-48E6216B6A9E}" srcOrd="2" destOrd="0" presId="urn:microsoft.com/office/officeart/2005/8/layout/lProcess2"/>
    <dgm:cxn modelId="{0CE334F1-566E-4F25-A1A5-DB716D0E504D}" type="presParOf" srcId="{542C6DF0-45FB-47E2-9528-48E6216B6A9E}" destId="{22FAB0DF-CB78-4341-914E-F5CB3C869AF4}" srcOrd="0" destOrd="0" presId="urn:microsoft.com/office/officeart/2005/8/layout/lProcess2"/>
    <dgm:cxn modelId="{E19E5EF6-5AE4-4332-90BB-26C53A9A81BF}" type="presParOf" srcId="{22FAB0DF-CB78-4341-914E-F5CB3C869AF4}" destId="{6169BCBB-46DE-4E38-B430-C30C821BFDD3}" srcOrd="0" destOrd="0" presId="urn:microsoft.com/office/officeart/2005/8/layout/lProcess2"/>
    <dgm:cxn modelId="{E066C260-D744-4D4B-8A90-6C1368EB9F70}" type="presParOf" srcId="{22FAB0DF-CB78-4341-914E-F5CB3C869AF4}" destId="{6E106833-FD5F-4338-B241-3AFD28BF9E87}" srcOrd="1" destOrd="0" presId="urn:microsoft.com/office/officeart/2005/8/layout/lProcess2"/>
    <dgm:cxn modelId="{D7F89DDA-66D8-4545-8ECD-70C7F708E202}" type="presParOf" srcId="{22FAB0DF-CB78-4341-914E-F5CB3C869AF4}" destId="{C25B4A70-5B1B-4584-90E5-80A39647E417}" srcOrd="2" destOrd="0" presId="urn:microsoft.com/office/officeart/2005/8/layout/lProcess2"/>
    <dgm:cxn modelId="{9EAB1A5D-02C4-44EC-95B4-554CFF8037A9}" type="presParOf" srcId="{1D53F27A-95F1-4D0C-B54A-C07276A8E83E}" destId="{233AA103-5420-443E-93EE-67E889CAEFD9}" srcOrd="3" destOrd="0" presId="urn:microsoft.com/office/officeart/2005/8/layout/lProcess2"/>
    <dgm:cxn modelId="{30CA338B-5880-4DD9-A5A7-12D9B9D130D2}" type="presParOf" srcId="{1D53F27A-95F1-4D0C-B54A-C07276A8E83E}" destId="{E7C58A05-029B-4F78-A214-AA227781BCAA}" srcOrd="4" destOrd="0" presId="urn:microsoft.com/office/officeart/2005/8/layout/lProcess2"/>
    <dgm:cxn modelId="{6C6CE273-B783-45B9-A6A4-4E211C725461}" type="presParOf" srcId="{E7C58A05-029B-4F78-A214-AA227781BCAA}" destId="{DF383EAA-3466-4277-BFB5-493A0B0B8A8E}" srcOrd="0" destOrd="0" presId="urn:microsoft.com/office/officeart/2005/8/layout/lProcess2"/>
    <dgm:cxn modelId="{E3A1FC06-F626-4CBE-A48E-0E2313D207C4}" type="presParOf" srcId="{E7C58A05-029B-4F78-A214-AA227781BCAA}" destId="{88FDEA33-853F-4455-974D-A054038D87BB}" srcOrd="1" destOrd="0" presId="urn:microsoft.com/office/officeart/2005/8/layout/lProcess2"/>
    <dgm:cxn modelId="{09E1A677-49ED-41A6-93B5-83D78EE2A293}" type="presParOf" srcId="{E7C58A05-029B-4F78-A214-AA227781BCAA}" destId="{22A1D351-1852-412B-8C94-B2B2EA3EC230}" srcOrd="2" destOrd="0" presId="urn:microsoft.com/office/officeart/2005/8/layout/lProcess2"/>
    <dgm:cxn modelId="{E0EC6948-509C-4B84-AD34-750CCA9FF9D7}" type="presParOf" srcId="{22A1D351-1852-412B-8C94-B2B2EA3EC230}" destId="{2CF9C369-A02D-46AA-B462-3302DE5C106E}" srcOrd="0" destOrd="0" presId="urn:microsoft.com/office/officeart/2005/8/layout/lProcess2"/>
    <dgm:cxn modelId="{D3299B90-B17F-4CD1-96B0-3F21C46BC1C8}" type="presParOf" srcId="{2CF9C369-A02D-46AA-B462-3302DE5C106E}" destId="{1563AF01-7380-4EA1-A282-9B450D0E50DD}" srcOrd="0" destOrd="0" presId="urn:microsoft.com/office/officeart/2005/8/layout/lProcess2"/>
    <dgm:cxn modelId="{1DD9862B-8DD1-4B24-B848-8B84FCE78C0A}" type="presParOf" srcId="{2CF9C369-A02D-46AA-B462-3302DE5C106E}" destId="{8579E6F4-005E-4EEF-9480-2A2ED4603A15}" srcOrd="1" destOrd="0" presId="urn:microsoft.com/office/officeart/2005/8/layout/lProcess2"/>
    <dgm:cxn modelId="{5270FDE6-0548-4D82-B00A-3A2DD66B9648}" type="presParOf" srcId="{2CF9C369-A02D-46AA-B462-3302DE5C106E}" destId="{062D16EC-834D-48F8-AE41-3D475900604C}" srcOrd="2" destOrd="0" presId="urn:microsoft.com/office/officeart/2005/8/layout/lProcess2"/>
    <dgm:cxn modelId="{D71A99AF-7B9E-42EF-AB9C-362DAA993F52}" type="presParOf" srcId="{1D53F27A-95F1-4D0C-B54A-C07276A8E83E}" destId="{3A09C412-23A3-4116-B133-5559290BB257}" srcOrd="5" destOrd="0" presId="urn:microsoft.com/office/officeart/2005/8/layout/lProcess2"/>
    <dgm:cxn modelId="{DB5EFC4A-D7AB-452E-8A71-70F6D2112CA0}" type="presParOf" srcId="{1D53F27A-95F1-4D0C-B54A-C07276A8E83E}" destId="{2CEF45F4-A9F9-4295-B3D9-422CB047A0A7}" srcOrd="6" destOrd="0" presId="urn:microsoft.com/office/officeart/2005/8/layout/lProcess2"/>
    <dgm:cxn modelId="{F43DDA66-2A6F-4B89-AC73-83E9DA52F9A2}" type="presParOf" srcId="{2CEF45F4-A9F9-4295-B3D9-422CB047A0A7}" destId="{769103E0-D95B-4B02-ACFF-84CD7A9E05CF}" srcOrd="0" destOrd="0" presId="urn:microsoft.com/office/officeart/2005/8/layout/lProcess2"/>
    <dgm:cxn modelId="{07969901-3006-431D-AA3A-65BAFEB844F3}" type="presParOf" srcId="{2CEF45F4-A9F9-4295-B3D9-422CB047A0A7}" destId="{5165985E-E50B-4BBF-8BEF-068299A4D59A}" srcOrd="1" destOrd="0" presId="urn:microsoft.com/office/officeart/2005/8/layout/lProcess2"/>
    <dgm:cxn modelId="{090D6949-D80A-4724-81CB-D232DF84D3C9}" type="presParOf" srcId="{2CEF45F4-A9F9-4295-B3D9-422CB047A0A7}" destId="{52CC5730-1817-44F1-BD3B-EF782656AFFC}" srcOrd="2" destOrd="0" presId="urn:microsoft.com/office/officeart/2005/8/layout/lProcess2"/>
    <dgm:cxn modelId="{712AB2F8-D768-4295-BD97-7988931691CF}" type="presParOf" srcId="{52CC5730-1817-44F1-BD3B-EF782656AFFC}" destId="{2A581166-BAAD-478B-91C0-E6469C63D133}" srcOrd="0" destOrd="0" presId="urn:microsoft.com/office/officeart/2005/8/layout/lProcess2"/>
    <dgm:cxn modelId="{F03D5590-D5C2-4DFF-924C-A5B0693346B3}" type="presParOf" srcId="{1D53F27A-95F1-4D0C-B54A-C07276A8E83E}" destId="{594553A8-389A-4AE8-87AF-003363E7AC3A}" srcOrd="7" destOrd="0" presId="urn:microsoft.com/office/officeart/2005/8/layout/lProcess2"/>
    <dgm:cxn modelId="{B82939A3-1D2C-40B9-88EF-6E473FF2054A}" type="presParOf" srcId="{1D53F27A-95F1-4D0C-B54A-C07276A8E83E}" destId="{40D77C00-2A96-478D-8A1B-BEF18C2C9582}" srcOrd="8" destOrd="0" presId="urn:microsoft.com/office/officeart/2005/8/layout/lProcess2"/>
    <dgm:cxn modelId="{2B9DE27E-B809-4FBF-856D-A3C6AF3EDC19}" type="presParOf" srcId="{40D77C00-2A96-478D-8A1B-BEF18C2C9582}" destId="{165936B7-66B3-414A-93C5-DE68D465DDBA}" srcOrd="0" destOrd="0" presId="urn:microsoft.com/office/officeart/2005/8/layout/lProcess2"/>
    <dgm:cxn modelId="{65B4C3E2-ADF0-43FA-8893-5387F28BCD0E}" type="presParOf" srcId="{40D77C00-2A96-478D-8A1B-BEF18C2C9582}" destId="{323804E3-4998-4B51-9BD9-D5250C61EF46}" srcOrd="1" destOrd="0" presId="urn:microsoft.com/office/officeart/2005/8/layout/lProcess2"/>
    <dgm:cxn modelId="{23F9E2F3-F3D7-49D5-8B52-85C6FB985265}" type="presParOf" srcId="{40D77C00-2A96-478D-8A1B-BEF18C2C9582}" destId="{EDD5D192-8B33-40D3-89DA-AEF27FE35947}" srcOrd="2" destOrd="0" presId="urn:microsoft.com/office/officeart/2005/8/layout/lProcess2"/>
    <dgm:cxn modelId="{FB7A5DCE-2790-4FAC-855B-3EE76FD8AE75}" type="presParOf" srcId="{EDD5D192-8B33-40D3-89DA-AEF27FE35947}" destId="{705EDE99-19B1-4E4F-A0F5-BA4CB9B56DD2}" srcOrd="0" destOrd="0" presId="urn:microsoft.com/office/officeart/2005/8/layout/lProcess2"/>
    <dgm:cxn modelId="{120456E3-59CA-47B9-9474-C3ACA768802C}" type="presParOf" srcId="{1D53F27A-95F1-4D0C-B54A-C07276A8E83E}" destId="{1ADC145C-138A-4724-9ACB-E466B13A0605}" srcOrd="9" destOrd="0" presId="urn:microsoft.com/office/officeart/2005/8/layout/lProcess2"/>
    <dgm:cxn modelId="{37C52736-80F8-4FFF-B279-492DFC3B7466}" type="presParOf" srcId="{1D53F27A-95F1-4D0C-B54A-C07276A8E83E}" destId="{F171A2E9-38BA-4814-9F0A-76C150AB36BD}" srcOrd="10" destOrd="0" presId="urn:microsoft.com/office/officeart/2005/8/layout/lProcess2"/>
    <dgm:cxn modelId="{BF7A4F7E-EEFF-4BD7-942F-9133183B1C0D}" type="presParOf" srcId="{F171A2E9-38BA-4814-9F0A-76C150AB36BD}" destId="{767B5831-F017-4500-8A50-8C8EDF6E9138}" srcOrd="0" destOrd="0" presId="urn:microsoft.com/office/officeart/2005/8/layout/lProcess2"/>
    <dgm:cxn modelId="{95329954-A66D-402B-BE47-D9E25AA6F9E4}" type="presParOf" srcId="{F171A2E9-38BA-4814-9F0A-76C150AB36BD}" destId="{0C329605-BC77-4352-847A-A20CE4159414}" srcOrd="1" destOrd="0" presId="urn:microsoft.com/office/officeart/2005/8/layout/lProcess2"/>
    <dgm:cxn modelId="{147865A8-5D47-42D8-8BF2-B0E381066E2A}" type="presParOf" srcId="{F171A2E9-38BA-4814-9F0A-76C150AB36BD}" destId="{66D43476-B204-42F4-8633-16AADCEA31C8}" srcOrd="2" destOrd="0" presId="urn:microsoft.com/office/officeart/2005/8/layout/lProcess2"/>
    <dgm:cxn modelId="{58A48DD2-ABF0-4AFE-83A5-4CA03491F1D4}" type="presParOf" srcId="{66D43476-B204-42F4-8633-16AADCEA31C8}" destId="{48933BAC-FC14-483E-834E-E39C390CC910}"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E5E63ED0-68D0-4F62-ADEF-179122B400A0}" type="datetimeFigureOut">
              <a:rPr lang="en-IE" smtClean="0"/>
              <a:pPr/>
              <a:t>18/05/2017</a:t>
            </a:fld>
            <a:endParaRPr lang="en-IE"/>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0C70296D-62BF-4414-9E4A-95167B1B87B5}" type="slidenum">
              <a:rPr lang="en-IE" smtClean="0"/>
              <a:pPr/>
              <a:t>‹#›</a:t>
            </a:fld>
            <a:endParaRPr lang="en-IE"/>
          </a:p>
        </p:txBody>
      </p:sp>
    </p:spTree>
    <p:extLst>
      <p:ext uri="{BB962C8B-B14F-4D97-AF65-F5344CB8AC3E}">
        <p14:creationId xmlns:p14="http://schemas.microsoft.com/office/powerpoint/2010/main" val="67887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7D2950D-9703-4DEA-A6CB-491B944FD32E}" type="datetimeFigureOut">
              <a:rPr lang="en-IE" smtClean="0"/>
              <a:pPr/>
              <a:t>18/05/2017</a:t>
            </a:fld>
            <a:endParaRPr lang="en-IE"/>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8AD333F0-5A8B-47FE-BEB1-8F65ACD16FEF}" type="slidenum">
              <a:rPr lang="en-IE" smtClean="0"/>
              <a:pPr/>
              <a:t>‹#›</a:t>
            </a:fld>
            <a:endParaRPr lang="en-IE"/>
          </a:p>
        </p:txBody>
      </p:sp>
    </p:spTree>
    <p:extLst>
      <p:ext uri="{BB962C8B-B14F-4D97-AF65-F5344CB8AC3E}">
        <p14:creationId xmlns:p14="http://schemas.microsoft.com/office/powerpoint/2010/main" val="156331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6F28AEF-866E-4D2A-BA45-50A78B3281B1}" type="slidenum">
              <a:rPr lang="en-US" altLang="en-US" smtClean="0"/>
              <a:pPr/>
              <a:t>1</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6F28AEF-866E-4D2A-BA45-50A78B3281B1}" type="slidenum">
              <a:rPr lang="en-US" altLang="en-US" smtClean="0"/>
              <a:pPr/>
              <a:t>10</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D333F0-5A8B-47FE-BEB1-8F65ACD16FEF}" type="slidenum">
              <a:rPr lang="en-IE" smtClean="0"/>
              <a:pPr/>
              <a:t>15</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D333F0-5A8B-47FE-BEB1-8F65ACD16FEF}" type="slidenum">
              <a:rPr lang="en-IE" smtClean="0"/>
              <a:pPr/>
              <a:t>18</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D333F0-5A8B-47FE-BEB1-8F65ACD16FEF}" type="slidenum">
              <a:rPr lang="en-IE" smtClean="0"/>
              <a:pPr/>
              <a:t>24</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D333F0-5A8B-47FE-BEB1-8F65ACD16FEF}" type="slidenum">
              <a:rPr lang="en-IE" smtClean="0"/>
              <a:pPr/>
              <a:t>27</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AD333F0-5A8B-47FE-BEB1-8F65ACD16FEF}" type="slidenum">
              <a:rPr lang="en-IE" smtClean="0"/>
              <a:pPr/>
              <a:t>28</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D333F0-5A8B-47FE-BEB1-8F65ACD16FEF}" type="slidenum">
              <a:rPr lang="en-IE" smtClean="0"/>
              <a:pPr/>
              <a:t>41</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D333F0-5A8B-47FE-BEB1-8F65ACD16FEF}" type="slidenum">
              <a:rPr lang="en-IE" smtClean="0"/>
              <a:pPr/>
              <a:t>42</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6" name="Rectangle 5"/>
          <p:cNvSpPr>
            <a:spLocks noGrp="1" noChangeArrowheads="1"/>
          </p:cNvSpPr>
          <p:nvPr>
            <p:ph type="ftr" sz="quarter" idx="11"/>
          </p:nvPr>
        </p:nvSpPr>
        <p:spPr>
          <a:ln/>
        </p:spPr>
        <p:txBody>
          <a:bodyPr/>
          <a:lstStyle>
            <a:lvl1pPr>
              <a:defRPr/>
            </a:lvl1pPr>
          </a:lstStyle>
          <a:p>
            <a:endParaRPr lang="en-IE"/>
          </a:p>
        </p:txBody>
      </p:sp>
      <p:sp>
        <p:nvSpPr>
          <p:cNvPr id="7"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8" name="Rectangle 5"/>
          <p:cNvSpPr>
            <a:spLocks noGrp="1" noChangeArrowheads="1"/>
          </p:cNvSpPr>
          <p:nvPr>
            <p:ph type="ftr" sz="quarter" idx="11"/>
          </p:nvPr>
        </p:nvSpPr>
        <p:spPr>
          <a:ln/>
        </p:spPr>
        <p:txBody>
          <a:bodyPr/>
          <a:lstStyle>
            <a:lvl1pPr>
              <a:defRPr/>
            </a:lvl1pPr>
          </a:lstStyle>
          <a:p>
            <a:endParaRPr lang="en-IE"/>
          </a:p>
        </p:txBody>
      </p:sp>
      <p:sp>
        <p:nvSpPr>
          <p:cNvPr id="9"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4" name="Rectangle 5"/>
          <p:cNvSpPr>
            <a:spLocks noGrp="1" noChangeArrowheads="1"/>
          </p:cNvSpPr>
          <p:nvPr>
            <p:ph type="ftr" sz="quarter" idx="11"/>
          </p:nvPr>
        </p:nvSpPr>
        <p:spPr>
          <a:ln/>
        </p:spPr>
        <p:txBody>
          <a:bodyPr/>
          <a:lstStyle>
            <a:lvl1pPr>
              <a:defRPr/>
            </a:lvl1pPr>
          </a:lstStyle>
          <a:p>
            <a:endParaRPr lang="en-IE"/>
          </a:p>
        </p:txBody>
      </p:sp>
      <p:sp>
        <p:nvSpPr>
          <p:cNvPr id="5"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3" name="Rectangle 5"/>
          <p:cNvSpPr>
            <a:spLocks noGrp="1" noChangeArrowheads="1"/>
          </p:cNvSpPr>
          <p:nvPr>
            <p:ph type="ftr" sz="quarter" idx="11"/>
          </p:nvPr>
        </p:nvSpPr>
        <p:spPr>
          <a:ln/>
        </p:spPr>
        <p:txBody>
          <a:bodyPr/>
          <a:lstStyle>
            <a:lvl1pPr>
              <a:defRPr/>
            </a:lvl1pPr>
          </a:lstStyle>
          <a:p>
            <a:endParaRPr lang="en-IE"/>
          </a:p>
        </p:txBody>
      </p:sp>
      <p:sp>
        <p:nvSpPr>
          <p:cNvPr id="4"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6" name="Rectangle 5"/>
          <p:cNvSpPr>
            <a:spLocks noGrp="1" noChangeArrowheads="1"/>
          </p:cNvSpPr>
          <p:nvPr>
            <p:ph type="ftr" sz="quarter" idx="11"/>
          </p:nvPr>
        </p:nvSpPr>
        <p:spPr>
          <a:ln/>
        </p:spPr>
        <p:txBody>
          <a:bodyPr/>
          <a:lstStyle>
            <a:lvl1pPr>
              <a:defRPr/>
            </a:lvl1pPr>
          </a:lstStyle>
          <a:p>
            <a:endParaRPr lang="en-IE"/>
          </a:p>
        </p:txBody>
      </p:sp>
      <p:sp>
        <p:nvSpPr>
          <p:cNvPr id="7"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6" name="Rectangle 5"/>
          <p:cNvSpPr>
            <a:spLocks noGrp="1" noChangeArrowheads="1"/>
          </p:cNvSpPr>
          <p:nvPr>
            <p:ph type="ftr" sz="quarter" idx="11"/>
          </p:nvPr>
        </p:nvSpPr>
        <p:spPr>
          <a:ln/>
        </p:spPr>
        <p:txBody>
          <a:bodyPr/>
          <a:lstStyle>
            <a:lvl1pPr>
              <a:defRPr/>
            </a:lvl1pPr>
          </a:lstStyle>
          <a:p>
            <a:endParaRPr lang="en-IE"/>
          </a:p>
        </p:txBody>
      </p:sp>
      <p:sp>
        <p:nvSpPr>
          <p:cNvPr id="7"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5" name="Rectangle 5"/>
          <p:cNvSpPr>
            <a:spLocks noGrp="1" noChangeArrowheads="1"/>
          </p:cNvSpPr>
          <p:nvPr>
            <p:ph type="ftr" sz="quarter" idx="11"/>
          </p:nvPr>
        </p:nvSpPr>
        <p:spPr>
          <a:ln/>
        </p:spPr>
        <p:txBody>
          <a:bodyPr/>
          <a:lstStyle>
            <a:lvl1pPr>
              <a:defRPr/>
            </a:lvl1pPr>
          </a:lstStyle>
          <a:p>
            <a:endParaRPr lang="en-IE"/>
          </a:p>
        </p:txBody>
      </p:sp>
      <p:sp>
        <p:nvSpPr>
          <p:cNvPr id="6"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6" name="Rectangle 5"/>
          <p:cNvSpPr>
            <a:spLocks noGrp="1" noChangeArrowheads="1"/>
          </p:cNvSpPr>
          <p:nvPr>
            <p:ph type="ftr" sz="quarter" idx="11"/>
          </p:nvPr>
        </p:nvSpPr>
        <p:spPr>
          <a:ln/>
        </p:spPr>
        <p:txBody>
          <a:bodyPr/>
          <a:lstStyle>
            <a:lvl1pPr>
              <a:defRPr/>
            </a:lvl1pPr>
          </a:lstStyle>
          <a:p>
            <a:endParaRPr lang="en-IE"/>
          </a:p>
        </p:txBody>
      </p:sp>
      <p:sp>
        <p:nvSpPr>
          <p:cNvPr id="7"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8" name="Rectangle 5"/>
          <p:cNvSpPr>
            <a:spLocks noGrp="1" noChangeArrowheads="1"/>
          </p:cNvSpPr>
          <p:nvPr>
            <p:ph type="ftr" sz="quarter" idx="11"/>
          </p:nvPr>
        </p:nvSpPr>
        <p:spPr>
          <a:ln/>
        </p:spPr>
        <p:txBody>
          <a:bodyPr/>
          <a:lstStyle>
            <a:lvl1pPr>
              <a:defRPr/>
            </a:lvl1pPr>
          </a:lstStyle>
          <a:p>
            <a:endParaRPr lang="en-IE"/>
          </a:p>
        </p:txBody>
      </p:sp>
      <p:sp>
        <p:nvSpPr>
          <p:cNvPr id="9"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4" name="Rectangle 5"/>
          <p:cNvSpPr>
            <a:spLocks noGrp="1" noChangeArrowheads="1"/>
          </p:cNvSpPr>
          <p:nvPr>
            <p:ph type="ftr" sz="quarter" idx="11"/>
          </p:nvPr>
        </p:nvSpPr>
        <p:spPr>
          <a:ln/>
        </p:spPr>
        <p:txBody>
          <a:bodyPr/>
          <a:lstStyle>
            <a:lvl1pPr>
              <a:defRPr/>
            </a:lvl1pPr>
          </a:lstStyle>
          <a:p>
            <a:endParaRPr lang="en-IE"/>
          </a:p>
        </p:txBody>
      </p:sp>
      <p:sp>
        <p:nvSpPr>
          <p:cNvPr id="5"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3" name="Rectangle 5"/>
          <p:cNvSpPr>
            <a:spLocks noGrp="1" noChangeArrowheads="1"/>
          </p:cNvSpPr>
          <p:nvPr>
            <p:ph type="ftr" sz="quarter" idx="11"/>
          </p:nvPr>
        </p:nvSpPr>
        <p:spPr>
          <a:ln/>
        </p:spPr>
        <p:txBody>
          <a:bodyPr/>
          <a:lstStyle>
            <a:lvl1pPr>
              <a:defRPr/>
            </a:lvl1pPr>
          </a:lstStyle>
          <a:p>
            <a:endParaRPr lang="en-IE"/>
          </a:p>
        </p:txBody>
      </p:sp>
      <p:sp>
        <p:nvSpPr>
          <p:cNvPr id="4"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6" name="Rectangle 5"/>
          <p:cNvSpPr>
            <a:spLocks noGrp="1" noChangeArrowheads="1"/>
          </p:cNvSpPr>
          <p:nvPr>
            <p:ph type="ftr" sz="quarter" idx="11"/>
          </p:nvPr>
        </p:nvSpPr>
        <p:spPr>
          <a:ln/>
        </p:spPr>
        <p:txBody>
          <a:bodyPr/>
          <a:lstStyle>
            <a:lvl1pPr>
              <a:defRPr/>
            </a:lvl1pPr>
          </a:lstStyle>
          <a:p>
            <a:endParaRPr lang="en-IE"/>
          </a:p>
        </p:txBody>
      </p:sp>
      <p:sp>
        <p:nvSpPr>
          <p:cNvPr id="7"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520EE2E-E12D-4C8A-BDAE-F505B4B10FD1}" type="datetimeFigureOut">
              <a:rPr lang="en-IE" smtClean="0"/>
              <a:pPr/>
              <a:t>18/05/2017</a:t>
            </a:fld>
            <a:endParaRPr lang="en-IE"/>
          </a:p>
        </p:txBody>
      </p:sp>
      <p:sp>
        <p:nvSpPr>
          <p:cNvPr id="6" name="Rectangle 5"/>
          <p:cNvSpPr>
            <a:spLocks noGrp="1" noChangeArrowheads="1"/>
          </p:cNvSpPr>
          <p:nvPr>
            <p:ph type="ftr" sz="quarter" idx="11"/>
          </p:nvPr>
        </p:nvSpPr>
        <p:spPr>
          <a:ln/>
        </p:spPr>
        <p:txBody>
          <a:bodyPr/>
          <a:lstStyle>
            <a:lvl1pPr>
              <a:defRPr/>
            </a:lvl1pPr>
          </a:lstStyle>
          <a:p>
            <a:endParaRPr lang="en-IE"/>
          </a:p>
        </p:txBody>
      </p:sp>
      <p:sp>
        <p:nvSpPr>
          <p:cNvPr id="7" name="Rectangle 6"/>
          <p:cNvSpPr>
            <a:spLocks noGrp="1" noChangeArrowheads="1"/>
          </p:cNvSpPr>
          <p:nvPr>
            <p:ph type="sldNum" sz="quarter" idx="12"/>
          </p:nvPr>
        </p:nvSpPr>
        <p:spPr>
          <a:ln/>
        </p:spPr>
        <p:txBody>
          <a:bodyPr/>
          <a:lstStyle>
            <a:lvl1pPr>
              <a:defRPr/>
            </a:lvl1pPr>
          </a:lstStyle>
          <a:p>
            <a:fld id="{CF43001D-12E0-44B2-891E-2670979A35B0}"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F520EE2E-E12D-4C8A-BDAE-F505B4B10FD1}" type="datetimeFigureOut">
              <a:rPr lang="en-IE" smtClean="0"/>
              <a:pPr/>
              <a:t>18/05/2017</a:t>
            </a:fld>
            <a:endParaRPr lang="en-I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I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F43001D-12E0-44B2-891E-2670979A35B0}"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1" charset="-128"/>
        </a:defRPr>
      </a:lvl2pPr>
      <a:lvl3pPr algn="ctr" rtl="0" eaLnBrk="0" fontAlgn="base" hangingPunct="0">
        <a:spcBef>
          <a:spcPct val="0"/>
        </a:spcBef>
        <a:spcAft>
          <a:spcPct val="0"/>
        </a:spcAft>
        <a:defRPr sz="4400">
          <a:solidFill>
            <a:schemeClr val="tx2"/>
          </a:solidFill>
          <a:latin typeface="Arial" charset="0"/>
          <a:ea typeface="Geneva" pitchFamily="1" charset="-128"/>
        </a:defRPr>
      </a:lvl3pPr>
      <a:lvl4pPr algn="ctr" rtl="0" eaLnBrk="0" fontAlgn="base" hangingPunct="0">
        <a:spcBef>
          <a:spcPct val="0"/>
        </a:spcBef>
        <a:spcAft>
          <a:spcPct val="0"/>
        </a:spcAft>
        <a:defRPr sz="4400">
          <a:solidFill>
            <a:schemeClr val="tx2"/>
          </a:solidFill>
          <a:latin typeface="Arial" charset="0"/>
          <a:ea typeface="Geneva" pitchFamily="1" charset="-128"/>
        </a:defRPr>
      </a:lvl4pPr>
      <a:lvl5pPr algn="ctr" rtl="0" eaLnBrk="0" fontAlgn="base" hangingPunct="0">
        <a:spcBef>
          <a:spcPct val="0"/>
        </a:spcBef>
        <a:spcAft>
          <a:spcPct val="0"/>
        </a:spcAft>
        <a:defRPr sz="4400">
          <a:solidFill>
            <a:schemeClr val="tx2"/>
          </a:solidFill>
          <a:latin typeface="Arial" charset="0"/>
          <a:ea typeface="Geneva" pitchFamily="1" charset="-128"/>
        </a:defRPr>
      </a:lvl5pPr>
      <a:lvl6pPr marL="457200" algn="ctr" rtl="0" fontAlgn="base">
        <a:spcBef>
          <a:spcPct val="0"/>
        </a:spcBef>
        <a:spcAft>
          <a:spcPct val="0"/>
        </a:spcAft>
        <a:defRPr sz="4400">
          <a:solidFill>
            <a:schemeClr val="tx2"/>
          </a:solidFill>
          <a:latin typeface="Arial" charset="0"/>
          <a:ea typeface="Geneva" pitchFamily="1" charset="-128"/>
        </a:defRPr>
      </a:lvl6pPr>
      <a:lvl7pPr marL="914400" algn="ctr" rtl="0" fontAlgn="base">
        <a:spcBef>
          <a:spcPct val="0"/>
        </a:spcBef>
        <a:spcAft>
          <a:spcPct val="0"/>
        </a:spcAft>
        <a:defRPr sz="4400">
          <a:solidFill>
            <a:schemeClr val="tx2"/>
          </a:solidFill>
          <a:latin typeface="Arial" charset="0"/>
          <a:ea typeface="Geneva" pitchFamily="1" charset="-128"/>
        </a:defRPr>
      </a:lvl7pPr>
      <a:lvl8pPr marL="1371600" algn="ctr" rtl="0" fontAlgn="base">
        <a:spcBef>
          <a:spcPct val="0"/>
        </a:spcBef>
        <a:spcAft>
          <a:spcPct val="0"/>
        </a:spcAft>
        <a:defRPr sz="4400">
          <a:solidFill>
            <a:schemeClr val="tx2"/>
          </a:solidFill>
          <a:latin typeface="Arial" charset="0"/>
          <a:ea typeface="Geneva" pitchFamily="1" charset="-128"/>
        </a:defRPr>
      </a:lvl8pPr>
      <a:lvl9pPr marL="1828800" algn="ctr" rtl="0" fontAlgn="base">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F520EE2E-E12D-4C8A-BDAE-F505B4B10FD1}" type="datetimeFigureOut">
              <a:rPr lang="en-IE" smtClean="0"/>
              <a:pPr/>
              <a:t>18/05/2017</a:t>
            </a:fld>
            <a:endParaRPr lang="en-I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I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F43001D-12E0-44B2-891E-2670979A35B0}"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pitchFamily="1" charset="-128"/>
        </a:defRPr>
      </a:lvl2pPr>
      <a:lvl3pPr algn="ctr" rtl="0" eaLnBrk="0" fontAlgn="base" hangingPunct="0">
        <a:spcBef>
          <a:spcPct val="0"/>
        </a:spcBef>
        <a:spcAft>
          <a:spcPct val="0"/>
        </a:spcAft>
        <a:defRPr sz="4400">
          <a:solidFill>
            <a:schemeClr val="tx2"/>
          </a:solidFill>
          <a:latin typeface="Arial" charset="0"/>
          <a:ea typeface="Geneva" pitchFamily="1" charset="-128"/>
        </a:defRPr>
      </a:lvl3pPr>
      <a:lvl4pPr algn="ctr" rtl="0" eaLnBrk="0" fontAlgn="base" hangingPunct="0">
        <a:spcBef>
          <a:spcPct val="0"/>
        </a:spcBef>
        <a:spcAft>
          <a:spcPct val="0"/>
        </a:spcAft>
        <a:defRPr sz="4400">
          <a:solidFill>
            <a:schemeClr val="tx2"/>
          </a:solidFill>
          <a:latin typeface="Arial" charset="0"/>
          <a:ea typeface="Geneva" pitchFamily="1" charset="-128"/>
        </a:defRPr>
      </a:lvl4pPr>
      <a:lvl5pPr algn="ctr" rtl="0" eaLnBrk="0" fontAlgn="base" hangingPunct="0">
        <a:spcBef>
          <a:spcPct val="0"/>
        </a:spcBef>
        <a:spcAft>
          <a:spcPct val="0"/>
        </a:spcAft>
        <a:defRPr sz="4400">
          <a:solidFill>
            <a:schemeClr val="tx2"/>
          </a:solidFill>
          <a:latin typeface="Arial" charset="0"/>
          <a:ea typeface="Geneva" pitchFamily="1" charset="-128"/>
        </a:defRPr>
      </a:lvl5pPr>
      <a:lvl6pPr marL="457200" algn="ctr" rtl="0" fontAlgn="base">
        <a:spcBef>
          <a:spcPct val="0"/>
        </a:spcBef>
        <a:spcAft>
          <a:spcPct val="0"/>
        </a:spcAft>
        <a:defRPr sz="4400">
          <a:solidFill>
            <a:schemeClr val="tx2"/>
          </a:solidFill>
          <a:latin typeface="Arial" charset="0"/>
          <a:ea typeface="Geneva" pitchFamily="1" charset="-128"/>
        </a:defRPr>
      </a:lvl6pPr>
      <a:lvl7pPr marL="914400" algn="ctr" rtl="0" fontAlgn="base">
        <a:spcBef>
          <a:spcPct val="0"/>
        </a:spcBef>
        <a:spcAft>
          <a:spcPct val="0"/>
        </a:spcAft>
        <a:defRPr sz="4400">
          <a:solidFill>
            <a:schemeClr val="tx2"/>
          </a:solidFill>
          <a:latin typeface="Arial" charset="0"/>
          <a:ea typeface="Geneva" pitchFamily="1" charset="-128"/>
        </a:defRPr>
      </a:lvl7pPr>
      <a:lvl8pPr marL="1371600" algn="ctr" rtl="0" fontAlgn="base">
        <a:spcBef>
          <a:spcPct val="0"/>
        </a:spcBef>
        <a:spcAft>
          <a:spcPct val="0"/>
        </a:spcAft>
        <a:defRPr sz="4400">
          <a:solidFill>
            <a:schemeClr val="tx2"/>
          </a:solidFill>
          <a:latin typeface="Arial" charset="0"/>
          <a:ea typeface="Geneva" pitchFamily="1" charset="-128"/>
        </a:defRPr>
      </a:lvl8pPr>
      <a:lvl9pPr marL="1828800" algn="ctr" rtl="0" fontAlgn="base">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hyperlink" Target="https://www.facebook.com/" TargetMode="External"/><Relationship Id="rId5" Type="http://schemas.openxmlformats.org/officeDocument/2006/relationships/image" Target="../media/image2.jpeg"/><Relationship Id="rId10"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diagramLayout" Target="../diagrams/layout1.xml"/><Relationship Id="rId3" Type="http://schemas.openxmlformats.org/officeDocument/2006/relationships/notesSlide" Target="../notesSlides/notesSlide2.xml"/><Relationship Id="rId7" Type="http://schemas.openxmlformats.org/officeDocument/2006/relationships/image" Target="../media/image2.jpeg"/><Relationship Id="rId12" Type="http://schemas.openxmlformats.org/officeDocument/2006/relationships/diagramData" Target="../diagrams/data1.xml"/><Relationship Id="rId2" Type="http://schemas.openxmlformats.org/officeDocument/2006/relationships/slideLayout" Target="../slideLayouts/slideLayout1.xml"/><Relationship Id="rId16" Type="http://schemas.microsoft.com/office/2007/relationships/diagramDrawing" Target="../diagrams/drawing1.xml"/><Relationship Id="rId1" Type="http://schemas.openxmlformats.org/officeDocument/2006/relationships/themeOverride" Target="../theme/themeOverride9.xml"/><Relationship Id="rId6" Type="http://schemas.openxmlformats.org/officeDocument/2006/relationships/image" Target="../media/image18.jpeg"/><Relationship Id="rId11" Type="http://schemas.openxmlformats.org/officeDocument/2006/relationships/image" Target="../media/image3.png"/><Relationship Id="rId5" Type="http://schemas.openxmlformats.org/officeDocument/2006/relationships/image" Target="../media/image17.jpeg"/><Relationship Id="rId15" Type="http://schemas.openxmlformats.org/officeDocument/2006/relationships/diagramColors" Target="../diagrams/colors1.xml"/><Relationship Id="rId10" Type="http://schemas.openxmlformats.org/officeDocument/2006/relationships/hyperlink" Target="https://www.facebook.com/" TargetMode="External"/><Relationship Id="rId4" Type="http://schemas.openxmlformats.org/officeDocument/2006/relationships/image" Target="../media/image7.jpeg"/><Relationship Id="rId9" Type="http://schemas.openxmlformats.org/officeDocument/2006/relationships/image" Target="../media/image20.jpeg"/><Relationship Id="rId1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notesSlide" Target="../notesSlides/notesSlide3.xml"/><Relationship Id="rId7" Type="http://schemas.openxmlformats.org/officeDocument/2006/relationships/diagramQuickStyle" Target="../diagrams/quickStyle3.xml"/><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slideLayout" Target="../slideLayouts/slideLayout2.xml"/><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themeOverride" Target="../theme/themeOverride13.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5" Type="http://schemas.openxmlformats.org/officeDocument/2006/relationships/image" Target="../media/image29.jpe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7.jpeg"/><Relationship Id="rId9" Type="http://schemas.microsoft.com/office/2007/relationships/diagramDrawing" Target="../diagrams/drawing3.xml"/><Relationship Id="rId1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37.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hyperlink" Target="http://www.etenders.gov.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45.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46.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47.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45.gif"/></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2.xml"/><Relationship Id="rId5" Type="http://schemas.openxmlformats.org/officeDocument/2006/relationships/image" Target="../media/image58.gif"/><Relationship Id="rId4" Type="http://schemas.openxmlformats.org/officeDocument/2006/relationships/image" Target="../media/image57.gif"/></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3.xml"/><Relationship Id="rId5" Type="http://schemas.openxmlformats.org/officeDocument/2006/relationships/image" Target="../media/image60.jpeg"/><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8.xml"/><Relationship Id="rId5" Type="http://schemas.openxmlformats.org/officeDocument/2006/relationships/image" Target="../media/image64.jpeg"/><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0.xml"/><Relationship Id="rId5" Type="http://schemas.openxmlformats.org/officeDocument/2006/relationships/image" Target="../media/image67.jpeg"/><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1.xml"/><Relationship Id="rId6" Type="http://schemas.openxmlformats.org/officeDocument/2006/relationships/hyperlink" Target="http://www.wlp.ie/" TargetMode="External"/><Relationship Id="rId5" Type="http://schemas.openxmlformats.org/officeDocument/2006/relationships/hyperlink" Target="mailto:jimmy.taaffe@wlp.ie" TargetMode="External"/><Relationship Id="rId10" Type="http://schemas.openxmlformats.org/officeDocument/2006/relationships/image" Target="../media/image6.jpeg"/><Relationship Id="rId4" Type="http://schemas.openxmlformats.org/officeDocument/2006/relationships/image" Target="../media/image68.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0" y="3861048"/>
            <a:ext cx="9144000" cy="1384995"/>
          </a:xfrm>
          <a:prstGeom prst="rect">
            <a:avLst/>
          </a:prstGeom>
          <a:noFill/>
          <a:ln w="9525">
            <a:noFill/>
            <a:miter lim="800000"/>
            <a:headEnd/>
            <a:tailEnd/>
          </a:ln>
        </p:spPr>
        <p:txBody>
          <a:bodyPr wrap="square">
            <a:spAutoFit/>
          </a:bodyPr>
          <a:lstStyle/>
          <a:p>
            <a:r>
              <a:rPr lang="en-US" altLang="en-US" sz="2400" dirty="0" smtClean="0">
                <a:latin typeface="EucrosiaUPC" pitchFamily="18" charset="-34"/>
                <a:cs typeface="EucrosiaUPC" pitchFamily="18" charset="-34"/>
              </a:rPr>
              <a:t>	</a:t>
            </a:r>
            <a:r>
              <a:rPr lang="en-US" altLang="en-US" sz="2800" dirty="0" smtClean="0">
                <a:latin typeface="Times New Roman" pitchFamily="18" charset="0"/>
                <a:cs typeface="Times New Roman" pitchFamily="18" charset="0"/>
              </a:rPr>
              <a:t>National </a:t>
            </a:r>
            <a:r>
              <a:rPr lang="en-US" altLang="en-US" sz="2800" dirty="0">
                <a:latin typeface="Times New Roman" pitchFamily="18" charset="0"/>
                <a:cs typeface="Times New Roman" pitchFamily="18" charset="0"/>
              </a:rPr>
              <a:t>Rural Development </a:t>
            </a:r>
            <a:r>
              <a:rPr lang="en-US" altLang="en-US" sz="2800" dirty="0" err="1">
                <a:latin typeface="Times New Roman" pitchFamily="18" charset="0"/>
                <a:cs typeface="Times New Roman" pitchFamily="18" charset="0"/>
              </a:rPr>
              <a:t>Programme</a:t>
            </a:r>
            <a:r>
              <a:rPr lang="en-US" altLang="en-US" sz="2800" dirty="0">
                <a:latin typeface="Times New Roman" pitchFamily="18" charset="0"/>
                <a:cs typeface="Times New Roman" pitchFamily="18" charset="0"/>
              </a:rPr>
              <a:t> </a:t>
            </a:r>
            <a:r>
              <a:rPr lang="en-US" altLang="en-US" sz="2800" dirty="0" smtClean="0">
                <a:latin typeface="Times New Roman" pitchFamily="18" charset="0"/>
                <a:cs typeface="Times New Roman" pitchFamily="18" charset="0"/>
              </a:rPr>
              <a:t>2014 – 2020</a:t>
            </a:r>
          </a:p>
          <a:p>
            <a:pPr algn="ctr"/>
            <a:r>
              <a:rPr lang="en-US" altLang="en-US" sz="2800" dirty="0" smtClean="0">
                <a:latin typeface="Times New Roman" pitchFamily="18" charset="0"/>
                <a:cs typeface="Times New Roman" pitchFamily="18" charset="0"/>
              </a:rPr>
              <a:t>Implemented by Waterford Leader Partnership </a:t>
            </a:r>
          </a:p>
          <a:p>
            <a:pPr algn="ctr"/>
            <a:r>
              <a:rPr lang="en-US" altLang="en-US" sz="2800" dirty="0" smtClean="0">
                <a:latin typeface="Times New Roman" pitchFamily="18" charset="0"/>
                <a:cs typeface="Times New Roman" pitchFamily="18" charset="0"/>
              </a:rPr>
              <a:t>on behalf of WLCDC and WC&amp;CC as financial partner  </a:t>
            </a:r>
            <a:endParaRPr lang="en-US" altLang="en-US" sz="2800" dirty="0">
              <a:latin typeface="Times New Roman" pitchFamily="18" charset="0"/>
              <a:cs typeface="Times New Roman" pitchFamily="18" charset="0"/>
            </a:endParaRPr>
          </a:p>
        </p:txBody>
      </p:sp>
      <p:pic>
        <p:nvPicPr>
          <p:cNvPr id="2053" name="Picture 16" descr="LEADER logo"/>
          <p:cNvPicPr>
            <a:picLocks noChangeAspect="1" noChangeArrowheads="1"/>
          </p:cNvPicPr>
          <p:nvPr/>
        </p:nvPicPr>
        <p:blipFill>
          <a:blip r:embed="rId5" cstate="print"/>
          <a:srcRect/>
          <a:stretch>
            <a:fillRect/>
          </a:stretch>
        </p:blipFill>
        <p:spPr bwMode="auto">
          <a:xfrm>
            <a:off x="2411760" y="5661248"/>
            <a:ext cx="865188" cy="1047998"/>
          </a:xfrm>
          <a:prstGeom prst="rect">
            <a:avLst/>
          </a:prstGeom>
          <a:noFill/>
          <a:ln w="9525">
            <a:noFill/>
            <a:miter lim="800000"/>
            <a:headEnd/>
            <a:tailEnd/>
          </a:ln>
        </p:spPr>
      </p:pic>
      <p:sp>
        <p:nvSpPr>
          <p:cNvPr id="205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IE" altLang="en-US" sz="1100" b="1" i="1">
                <a:latin typeface="Calibri" pitchFamily="34" charset="0"/>
                <a:cs typeface="Times New Roman" pitchFamily="18" charset="0"/>
              </a:rPr>
              <a:t>PLEASE LIKE US ON</a:t>
            </a:r>
            <a:r>
              <a:rPr lang="en-IE" altLang="en-US" sz="1100">
                <a:latin typeface="Calibri" pitchFamily="34" charset="0"/>
                <a:cs typeface="Times New Roman" pitchFamily="18" charset="0"/>
              </a:rPr>
              <a:t>   </a:t>
            </a:r>
            <a:endParaRPr lang="en-IE" altLang="en-US"/>
          </a:p>
        </p:txBody>
      </p:sp>
      <p:pic>
        <p:nvPicPr>
          <p:cNvPr id="2057" name="Picture 1">
            <a:hlinkClick r:id="rId6" tooltip="Like us on Facebook"/>
          </p:cNvPr>
          <p:cNvPicPr>
            <a:picLocks noChangeAspect="1" noChangeArrowheads="1"/>
          </p:cNvPicPr>
          <p:nvPr/>
        </p:nvPicPr>
        <p:blipFill>
          <a:blip r:embed="rId7" cstate="print"/>
          <a:srcRect/>
          <a:stretch>
            <a:fillRect/>
          </a:stretch>
        </p:blipFill>
        <p:spPr bwMode="auto">
          <a:xfrm>
            <a:off x="1331913" y="115888"/>
            <a:ext cx="228600" cy="228600"/>
          </a:xfrm>
          <a:prstGeom prst="rect">
            <a:avLst/>
          </a:prstGeom>
          <a:noFill/>
          <a:ln w="9525">
            <a:noFill/>
            <a:miter lim="800000"/>
            <a:headEnd/>
            <a:tailEnd/>
          </a:ln>
        </p:spPr>
      </p:pic>
      <p:sp>
        <p:nvSpPr>
          <p:cNvPr id="2058" name="Rectangle 10"/>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r>
              <a:rPr lang="en-US" altLang="en-US" sz="1100">
                <a:latin typeface="Calibri" pitchFamily="34" charset="0"/>
                <a:cs typeface="Times New Roman" pitchFamily="18" charset="0"/>
              </a:rPr>
              <a:t> </a:t>
            </a:r>
            <a:endParaRPr lang="en-US" altLang="en-US"/>
          </a:p>
        </p:txBody>
      </p:sp>
      <p:pic>
        <p:nvPicPr>
          <p:cNvPr id="19458" name="Picture 2" descr="C:\Users\cconnors\AppData\Local\Microsoft\Windows\Temporary Internet Files\Content.Outlook\CUJSGDEQ\eu-agricultural (2).jpg"/>
          <p:cNvPicPr>
            <a:picLocks noChangeAspect="1" noChangeArrowheads="1"/>
          </p:cNvPicPr>
          <p:nvPr/>
        </p:nvPicPr>
        <p:blipFill>
          <a:blip r:embed="rId8" cstate="print"/>
          <a:srcRect/>
          <a:stretch>
            <a:fillRect/>
          </a:stretch>
        </p:blipFill>
        <p:spPr bwMode="auto">
          <a:xfrm>
            <a:off x="395536" y="5661248"/>
            <a:ext cx="1775213" cy="1077808"/>
          </a:xfrm>
          <a:prstGeom prst="rect">
            <a:avLst/>
          </a:prstGeom>
          <a:noFill/>
        </p:spPr>
      </p:pic>
      <p:pic>
        <p:nvPicPr>
          <p:cNvPr id="19459" name="Picture 3" descr="C:\Users\cconnors\AppData\Local\Microsoft\Windows\Temporary Internet Files\Content.Outlook\CUJSGDEQ\ahrrga-logo (2).jpg"/>
          <p:cNvPicPr>
            <a:picLocks noChangeAspect="1" noChangeArrowheads="1"/>
          </p:cNvPicPr>
          <p:nvPr/>
        </p:nvPicPr>
        <p:blipFill>
          <a:blip r:embed="rId9" cstate="print"/>
          <a:srcRect/>
          <a:stretch>
            <a:fillRect/>
          </a:stretch>
        </p:blipFill>
        <p:spPr bwMode="auto">
          <a:xfrm>
            <a:off x="3563888" y="5661248"/>
            <a:ext cx="3057525" cy="997074"/>
          </a:xfrm>
          <a:prstGeom prst="rect">
            <a:avLst/>
          </a:prstGeom>
          <a:noFill/>
        </p:spPr>
      </p:pic>
      <p:pic>
        <p:nvPicPr>
          <p:cNvPr id="1026" name="Picture 2" descr="C:\Users\cconnors\AppData\Local\Microsoft\Windows\Temporary Internet Files\Content.Outlook\CUJSGDEQ\LCDC_Waterford.jpg"/>
          <p:cNvPicPr>
            <a:picLocks noChangeAspect="1" noChangeArrowheads="1"/>
          </p:cNvPicPr>
          <p:nvPr/>
        </p:nvPicPr>
        <p:blipFill>
          <a:blip r:embed="rId10" cstate="print"/>
          <a:srcRect/>
          <a:stretch>
            <a:fillRect/>
          </a:stretch>
        </p:blipFill>
        <p:spPr bwMode="auto">
          <a:xfrm>
            <a:off x="6876256" y="5373216"/>
            <a:ext cx="1887424" cy="129986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2051" name="Picture 13" descr="EU_flag"/>
          <p:cNvPicPr>
            <a:picLocks noChangeAspect="1" noChangeArrowheads="1"/>
          </p:cNvPicPr>
          <p:nvPr/>
        </p:nvPicPr>
        <p:blipFill>
          <a:blip r:embed="rId5" cstate="print"/>
          <a:srcRect/>
          <a:stretch>
            <a:fillRect/>
          </a:stretch>
        </p:blipFill>
        <p:spPr bwMode="auto">
          <a:xfrm>
            <a:off x="1763688" y="5445224"/>
            <a:ext cx="1008062" cy="981075"/>
          </a:xfrm>
          <a:prstGeom prst="rect">
            <a:avLst/>
          </a:prstGeom>
          <a:noFill/>
          <a:ln w="9525">
            <a:noFill/>
            <a:miter lim="800000"/>
            <a:headEnd/>
            <a:tailEnd/>
          </a:ln>
        </p:spPr>
      </p:pic>
      <p:pic>
        <p:nvPicPr>
          <p:cNvPr id="2052" name="Picture 14" descr="NDP_pref eng"/>
          <p:cNvPicPr>
            <a:picLocks noChangeAspect="1" noChangeArrowheads="1"/>
          </p:cNvPicPr>
          <p:nvPr/>
        </p:nvPicPr>
        <p:blipFill>
          <a:blip r:embed="rId6" cstate="print"/>
          <a:srcRect/>
          <a:stretch>
            <a:fillRect/>
          </a:stretch>
        </p:blipFill>
        <p:spPr bwMode="auto">
          <a:xfrm>
            <a:off x="0" y="5229200"/>
            <a:ext cx="1512887" cy="1162050"/>
          </a:xfrm>
          <a:prstGeom prst="rect">
            <a:avLst/>
          </a:prstGeom>
          <a:noFill/>
          <a:ln w="9525">
            <a:noFill/>
            <a:miter lim="800000"/>
            <a:headEnd/>
            <a:tailEnd/>
          </a:ln>
        </p:spPr>
      </p:pic>
      <p:pic>
        <p:nvPicPr>
          <p:cNvPr id="2053" name="Picture 16" descr="LEADER logo"/>
          <p:cNvPicPr>
            <a:picLocks noChangeAspect="1" noChangeArrowheads="1"/>
          </p:cNvPicPr>
          <p:nvPr/>
        </p:nvPicPr>
        <p:blipFill>
          <a:blip r:embed="rId7" cstate="print"/>
          <a:srcRect/>
          <a:stretch>
            <a:fillRect/>
          </a:stretch>
        </p:blipFill>
        <p:spPr bwMode="auto">
          <a:xfrm>
            <a:off x="3131840" y="5733256"/>
            <a:ext cx="865188" cy="615950"/>
          </a:xfrm>
          <a:prstGeom prst="rect">
            <a:avLst/>
          </a:prstGeom>
          <a:noFill/>
          <a:ln w="9525">
            <a:noFill/>
            <a:miter lim="800000"/>
            <a:headEnd/>
            <a:tailEnd/>
          </a:ln>
        </p:spPr>
      </p:pic>
      <p:pic>
        <p:nvPicPr>
          <p:cNvPr id="2054" name="Picture 6" descr="DECLG Colour Logo.jpg"/>
          <p:cNvPicPr>
            <a:picLocks noChangeAspect="1"/>
          </p:cNvPicPr>
          <p:nvPr/>
        </p:nvPicPr>
        <p:blipFill>
          <a:blip r:embed="rId8" cstate="print"/>
          <a:srcRect/>
          <a:stretch>
            <a:fillRect/>
          </a:stretch>
        </p:blipFill>
        <p:spPr bwMode="auto">
          <a:xfrm>
            <a:off x="4283968" y="5517232"/>
            <a:ext cx="2376487" cy="692150"/>
          </a:xfrm>
          <a:prstGeom prst="rect">
            <a:avLst/>
          </a:prstGeom>
          <a:noFill/>
          <a:ln w="9525">
            <a:noFill/>
            <a:miter lim="800000"/>
            <a:headEnd/>
            <a:tailEnd/>
          </a:ln>
        </p:spPr>
      </p:pic>
      <p:pic>
        <p:nvPicPr>
          <p:cNvPr id="2055" name="Picture 7" descr="Department Harp Logo.jpg"/>
          <p:cNvPicPr>
            <a:picLocks noChangeAspect="1"/>
          </p:cNvPicPr>
          <p:nvPr/>
        </p:nvPicPr>
        <p:blipFill>
          <a:blip r:embed="rId9" cstate="print"/>
          <a:srcRect/>
          <a:stretch>
            <a:fillRect/>
          </a:stretch>
        </p:blipFill>
        <p:spPr bwMode="auto">
          <a:xfrm>
            <a:off x="8244408" y="5373216"/>
            <a:ext cx="576262" cy="887412"/>
          </a:xfrm>
          <a:prstGeom prst="rect">
            <a:avLst/>
          </a:prstGeom>
          <a:noFill/>
          <a:ln w="9525">
            <a:noFill/>
            <a:miter lim="800000"/>
            <a:headEnd/>
            <a:tailEnd/>
          </a:ln>
        </p:spPr>
      </p:pic>
      <p:sp>
        <p:nvSpPr>
          <p:cNvPr id="205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IE" altLang="en-US" sz="1100" b="1" i="1">
                <a:latin typeface="Calibri" pitchFamily="34" charset="0"/>
                <a:cs typeface="Times New Roman" pitchFamily="18" charset="0"/>
              </a:rPr>
              <a:t>PLEASE LIKE US ON</a:t>
            </a:r>
            <a:r>
              <a:rPr lang="en-IE" altLang="en-US" sz="1100">
                <a:latin typeface="Calibri" pitchFamily="34" charset="0"/>
                <a:cs typeface="Times New Roman" pitchFamily="18" charset="0"/>
              </a:rPr>
              <a:t>   </a:t>
            </a:r>
            <a:endParaRPr lang="en-IE" altLang="en-US"/>
          </a:p>
        </p:txBody>
      </p:sp>
      <p:pic>
        <p:nvPicPr>
          <p:cNvPr id="2057" name="Picture 1">
            <a:hlinkClick r:id="rId10" tooltip="Like us on Facebook"/>
          </p:cNvPr>
          <p:cNvPicPr>
            <a:picLocks noChangeAspect="1" noChangeArrowheads="1"/>
          </p:cNvPicPr>
          <p:nvPr/>
        </p:nvPicPr>
        <p:blipFill>
          <a:blip r:embed="rId11" cstate="print"/>
          <a:srcRect/>
          <a:stretch>
            <a:fillRect/>
          </a:stretch>
        </p:blipFill>
        <p:spPr bwMode="auto">
          <a:xfrm>
            <a:off x="1331913" y="115888"/>
            <a:ext cx="228600" cy="228600"/>
          </a:xfrm>
          <a:prstGeom prst="rect">
            <a:avLst/>
          </a:prstGeom>
          <a:noFill/>
          <a:ln w="9525">
            <a:noFill/>
            <a:miter lim="800000"/>
            <a:headEnd/>
            <a:tailEnd/>
          </a:ln>
        </p:spPr>
      </p:pic>
      <p:sp>
        <p:nvSpPr>
          <p:cNvPr id="2058" name="Rectangle 10"/>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r>
              <a:rPr lang="en-US" altLang="en-US" sz="1100">
                <a:latin typeface="Calibri" pitchFamily="34" charset="0"/>
                <a:cs typeface="Times New Roman" pitchFamily="18" charset="0"/>
              </a:rPr>
              <a:t> </a:t>
            </a:r>
            <a:endParaRPr lang="en-US" altLang="en-US"/>
          </a:p>
        </p:txBody>
      </p:sp>
      <p:sp>
        <p:nvSpPr>
          <p:cNvPr id="11" name="Title 10"/>
          <p:cNvSpPr>
            <a:spLocks noGrp="1"/>
          </p:cNvSpPr>
          <p:nvPr>
            <p:ph type="ctrTitle"/>
          </p:nvPr>
        </p:nvSpPr>
        <p:spPr>
          <a:xfrm>
            <a:off x="539552" y="548681"/>
            <a:ext cx="7772400" cy="504055"/>
          </a:xfrm>
        </p:spPr>
        <p:txBody>
          <a:bodyPr/>
          <a:lstStyle/>
          <a:p>
            <a:r>
              <a:rPr lang="en-IE" dirty="0" smtClean="0"/>
              <a:t/>
            </a:r>
            <a:br>
              <a:rPr lang="en-IE" dirty="0" smtClean="0"/>
            </a:br>
            <a:r>
              <a:rPr lang="en-IE" dirty="0" smtClean="0"/>
              <a:t/>
            </a:r>
            <a:br>
              <a:rPr lang="en-IE" dirty="0" smtClean="0"/>
            </a:br>
            <a:r>
              <a:rPr lang="en-IE" sz="2800" dirty="0" smtClean="0">
                <a:latin typeface="Times New Roman" pitchFamily="18" charset="0"/>
                <a:ea typeface="Verdana" panose="020B0604030504040204" pitchFamily="34" charset="0"/>
                <a:cs typeface="Times New Roman" pitchFamily="18" charset="0"/>
              </a:rPr>
              <a:t>Programme Funding of €7,522,796.00</a:t>
            </a:r>
            <a:br>
              <a:rPr lang="en-IE" sz="2800" dirty="0" smtClean="0">
                <a:latin typeface="Times New Roman" pitchFamily="18" charset="0"/>
                <a:ea typeface="Verdana" panose="020B0604030504040204" pitchFamily="34" charset="0"/>
                <a:cs typeface="Times New Roman" pitchFamily="18" charset="0"/>
              </a:rPr>
            </a:br>
            <a:r>
              <a:rPr lang="en-IE" sz="2800" dirty="0" smtClean="0">
                <a:latin typeface="Times New Roman" pitchFamily="18" charset="0"/>
                <a:ea typeface="Verdana" panose="020B0604030504040204" pitchFamily="34" charset="0"/>
                <a:cs typeface="Times New Roman" pitchFamily="18" charset="0"/>
              </a:rPr>
              <a:t>Project Funding of €5,642,097</a:t>
            </a:r>
            <a:r>
              <a:rPr lang="en-IE" dirty="0" smtClean="0">
                <a:latin typeface="EucrosiaUPC" pitchFamily="18" charset="-34"/>
                <a:ea typeface="Verdana" panose="020B0604030504040204" pitchFamily="34" charset="0"/>
                <a:cs typeface="EucrosiaUPC" pitchFamily="18" charset="-34"/>
              </a:rPr>
              <a:t/>
            </a:r>
            <a:br>
              <a:rPr lang="en-IE" dirty="0" smtClean="0">
                <a:latin typeface="EucrosiaUPC" pitchFamily="18" charset="-34"/>
                <a:ea typeface="Verdana" panose="020B0604030504040204" pitchFamily="34" charset="0"/>
                <a:cs typeface="EucrosiaUPC" pitchFamily="18" charset="-34"/>
              </a:rPr>
            </a:br>
            <a:r>
              <a:rPr lang="en-IE" dirty="0" smtClean="0"/>
              <a:t> </a:t>
            </a:r>
            <a:br>
              <a:rPr lang="en-IE" dirty="0" smtClean="0"/>
            </a:br>
            <a:endParaRPr lang="en-IE" dirty="0"/>
          </a:p>
        </p:txBody>
      </p:sp>
      <p:graphicFrame>
        <p:nvGraphicFramePr>
          <p:cNvPr id="16" name="Diagram 15"/>
          <p:cNvGraphicFramePr/>
          <p:nvPr/>
        </p:nvGraphicFramePr>
        <p:xfrm>
          <a:off x="755576" y="1268760"/>
          <a:ext cx="7992888" cy="42484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122" name="Picture 2" descr="C:\Users\cconnors\AppData\Local\Microsoft\Windows\Temporary Internet Files\Content.IE5\E6SK2IJT\bag_of_money[1].png"/>
          <p:cNvPicPr>
            <a:picLocks noChangeAspect="1" noChangeArrowheads="1"/>
          </p:cNvPicPr>
          <p:nvPr/>
        </p:nvPicPr>
        <p:blipFill>
          <a:blip r:embed="rId4" cstate="print"/>
          <a:srcRect/>
          <a:stretch>
            <a:fillRect/>
          </a:stretch>
        </p:blipFill>
        <p:spPr bwMode="auto">
          <a:xfrm>
            <a:off x="7164288" y="0"/>
            <a:ext cx="1577966" cy="1970581"/>
          </a:xfrm>
          <a:prstGeom prst="rect">
            <a:avLst/>
          </a:prstGeom>
          <a:noFill/>
        </p:spPr>
      </p:pic>
      <p:sp>
        <p:nvSpPr>
          <p:cNvPr id="2" name="Title 1"/>
          <p:cNvSpPr>
            <a:spLocks noGrp="1"/>
          </p:cNvSpPr>
          <p:nvPr>
            <p:ph type="title"/>
          </p:nvPr>
        </p:nvSpPr>
        <p:spPr>
          <a:xfrm>
            <a:off x="457200" y="274638"/>
            <a:ext cx="8147248" cy="562074"/>
          </a:xfrm>
        </p:spPr>
        <p:txBody>
          <a:bodyPr>
            <a:normAutofit fontScale="90000"/>
          </a:bodyPr>
          <a:lstStyle/>
          <a:p>
            <a:r>
              <a:rPr lang="en-IE" b="1" dirty="0" smtClean="0"/>
              <a:t/>
            </a:r>
            <a:br>
              <a:rPr lang="en-IE" b="1" dirty="0" smtClean="0"/>
            </a:br>
            <a:r>
              <a:rPr lang="en-IE" sz="2700" b="1" dirty="0" smtClean="0"/>
              <a:t/>
            </a:r>
            <a:br>
              <a:rPr lang="en-IE" sz="2700" b="1" dirty="0" smtClean="0"/>
            </a:br>
            <a:endParaRPr lang="en-IE" sz="2700" dirty="0"/>
          </a:p>
        </p:txBody>
      </p:sp>
      <p:sp>
        <p:nvSpPr>
          <p:cNvPr id="23553" name="Rectangle 1"/>
          <p:cNvSpPr>
            <a:spLocks noChangeArrowheads="1"/>
          </p:cNvSpPr>
          <p:nvPr/>
        </p:nvSpPr>
        <p:spPr bwMode="auto">
          <a:xfrm rot="10800000" flipV="1">
            <a:off x="179512" y="1177803"/>
            <a:ext cx="820891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E" sz="2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Eligible costs</a:t>
            </a:r>
            <a:endParaRPr kumimoji="0" lang="en-IE" sz="2400" b="1"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Construction or improvement of immovable property </a:t>
            </a:r>
          </a:p>
          <a:p>
            <a:pPr marL="0" marR="0" lvl="0" indent="0" algn="just" defTabSz="914400" rtl="0" eaLnBrk="0" fontAlgn="base" latinLnBrk="0" hangingPunct="0">
              <a:lnSpc>
                <a:spcPct val="100000"/>
              </a:lnSpc>
              <a:spcBef>
                <a:spcPct val="0"/>
              </a:spcBef>
              <a:spcAft>
                <a:spcPct val="0"/>
              </a:spcAft>
              <a:buClrTx/>
              <a:buSzTx/>
              <a:tabLst/>
            </a:pP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Purchase of new machinery and equipment up to the market value of the asset &amp; 2</a:t>
            </a:r>
            <a:r>
              <a:rPr kumimoji="0" lang="en-IE"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nd</a:t>
            </a: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hand machinery in certain cases</a:t>
            </a:r>
          </a:p>
          <a:p>
            <a:pPr marL="0" marR="0" lvl="0" indent="0" algn="just" defTabSz="914400" rtl="0" eaLnBrk="0" fontAlgn="base" latinLnBrk="0" hangingPunct="0">
              <a:lnSpc>
                <a:spcPct val="100000"/>
              </a:lnSpc>
              <a:spcBef>
                <a:spcPct val="0"/>
              </a:spcBef>
              <a:spcAft>
                <a:spcPct val="0"/>
              </a:spcAft>
              <a:buClrTx/>
              <a:buSzTx/>
              <a:tabLst/>
            </a:pP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General costs linked to construction/adaptation of a building such as architect, engineer and consultant fees up to a ceiling of 12% of the capital costs of such projects. (Professional fees are not permitted as a stand alone project). Planning application fees are not eligible</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315"/>
    </mc:Choice>
    <mc:Fallback xmlns="">
      <p:transition spd="slow" advTm="2731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562074"/>
          </a:xfrm>
        </p:spPr>
        <p:txBody>
          <a:bodyPr>
            <a:normAutofit fontScale="90000"/>
          </a:bodyPr>
          <a:lstStyle/>
          <a:p>
            <a:r>
              <a:rPr lang="en-IE" b="1" dirty="0" smtClean="0"/>
              <a:t/>
            </a:r>
            <a:br>
              <a:rPr lang="en-IE" b="1" dirty="0" smtClean="0"/>
            </a:br>
            <a:r>
              <a:rPr lang="en-IE" sz="2700" b="1" dirty="0" smtClean="0"/>
              <a:t/>
            </a:r>
            <a:br>
              <a:rPr lang="en-IE" sz="2700" b="1" dirty="0" smtClean="0"/>
            </a:br>
            <a:endParaRPr lang="en-IE" sz="2700" dirty="0"/>
          </a:p>
        </p:txBody>
      </p:sp>
      <p:sp>
        <p:nvSpPr>
          <p:cNvPr id="22529" name="Rectangle 1"/>
          <p:cNvSpPr>
            <a:spLocks noChangeArrowheads="1"/>
          </p:cNvSpPr>
          <p:nvPr/>
        </p:nvSpPr>
        <p:spPr bwMode="auto">
          <a:xfrm>
            <a:off x="539552" y="638831"/>
            <a:ext cx="777686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b="1" i="0" u="sng"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Ineligible sectors and activities</a:t>
            </a:r>
            <a:endParaRPr kumimoji="0" lang="en-IE" b="0" i="0" u="sng" strike="noStrike" cap="none" normalizeH="0" baseline="0" dirty="0" smtClean="0">
              <a:ln>
                <a:noFill/>
              </a:ln>
              <a:solidFill>
                <a:schemeClr val="tx1"/>
              </a:solidFill>
              <a:effectLst/>
              <a:latin typeface="Times New Roman" pitchFamily="18" charset="0"/>
              <a:ea typeface="Verdan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Agriculture &amp; Fisheries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Conventional retail operations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Loans, working capital (including stock) and insurance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Horticulture (including bee-keeping)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Payments for gifts, donations or personal entertainment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Statutory fines and penalties, criminal fines and damages, legal expenses in respect of litigation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Costs associated with meeting a legislative or statutory requirement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Reclaimable VAT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Improvements/refurbishment of private residential property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Projects that already have other EU funding either directly or through a national programme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Conventional motor vehicles, including cars, industrial/farm/construction vehicles, vans and buses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General maintenance works of public bodies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Childcare, Health Care, Nursing Homes &amp; Housing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Race horse and sport horse businesses not open to the public</a:t>
            </a:r>
          </a:p>
          <a:p>
            <a:pPr marL="0" marR="0" lvl="0" indent="0" algn="l" defTabSz="914400" rtl="0" eaLnBrk="0" fontAlgn="base" latinLnBrk="0" hangingPunct="0">
              <a:lnSpc>
                <a:spcPct val="100000"/>
              </a:lnSpc>
              <a:spcBef>
                <a:spcPct val="0"/>
              </a:spcBef>
              <a:spcAft>
                <a:spcPct val="0"/>
              </a:spcAft>
              <a:buClrTx/>
              <a:buSzTx/>
              <a:buFontTx/>
              <a:buChar char="•"/>
              <a:tabLst/>
            </a:pPr>
            <a:r>
              <a:rPr lang="en-IE" dirty="0" smtClean="0">
                <a:latin typeface="Times New Roman" pitchFamily="18" charset="0"/>
                <a:ea typeface="Verdana" pitchFamily="34" charset="0"/>
                <a:cs typeface="Times New Roman" pitchFamily="18" charset="0"/>
              </a:rPr>
              <a:t>Gr</a:t>
            </a:r>
            <a:r>
              <a:rPr kumimoji="0" lang="en-IE" b="0" i="0" u="none" strike="noStrike" cap="none" normalizeH="0" baseline="0" dirty="0" smtClean="0">
                <a:ln>
                  <a:noFill/>
                </a:ln>
                <a:solidFill>
                  <a:schemeClr val="tx1"/>
                </a:solidFill>
                <a:effectLst/>
                <a:latin typeface="Times New Roman" pitchFamily="18" charset="0"/>
                <a:ea typeface="Verdana" pitchFamily="34" charset="0"/>
                <a:cs typeface="Times New Roman" pitchFamily="18" charset="0"/>
              </a:rPr>
              <a:t>eyhound industry          </a:t>
            </a:r>
          </a:p>
        </p:txBody>
      </p:sp>
      <p:pic>
        <p:nvPicPr>
          <p:cNvPr id="6147" name="Picture 3" descr="C:\Users\cconnors\AppData\Local\Microsoft\Windows\Temporary Internet Files\Content.IE5\E6SK2IJT\274px-Achtung.svg[1].png"/>
          <p:cNvPicPr>
            <a:picLocks noChangeAspect="1" noChangeArrowheads="1"/>
          </p:cNvPicPr>
          <p:nvPr/>
        </p:nvPicPr>
        <p:blipFill>
          <a:blip r:embed="rId4" cstate="print"/>
          <a:srcRect/>
          <a:stretch>
            <a:fillRect/>
          </a:stretch>
        </p:blipFill>
        <p:spPr bwMode="auto">
          <a:xfrm>
            <a:off x="6372200" y="0"/>
            <a:ext cx="2609850" cy="1916832"/>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315"/>
    </mc:Choice>
    <mc:Fallback xmlns="">
      <p:transition spd="slow" advTm="2731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30" name="Picture 6" descr="C:\Users\cconnors\AppData\Local\Microsoft\Windows\Temporary Internet Files\Content.IE5\9Q7WTJUZ\jobapplicationcartoon1[1].jpg"/>
          <p:cNvPicPr>
            <a:picLocks noChangeAspect="1" noChangeArrowheads="1"/>
          </p:cNvPicPr>
          <p:nvPr/>
        </p:nvPicPr>
        <p:blipFill>
          <a:blip r:embed="rId4" cstate="print"/>
          <a:srcRect/>
          <a:stretch>
            <a:fillRect/>
          </a:stretch>
        </p:blipFill>
        <p:spPr bwMode="auto">
          <a:xfrm>
            <a:off x="6897683" y="0"/>
            <a:ext cx="2030293" cy="3068960"/>
          </a:xfrm>
          <a:prstGeom prst="rect">
            <a:avLst/>
          </a:prstGeom>
          <a:noFill/>
        </p:spPr>
      </p:pic>
      <p:sp>
        <p:nvSpPr>
          <p:cNvPr id="2" name="Title 1"/>
          <p:cNvSpPr>
            <a:spLocks noGrp="1"/>
          </p:cNvSpPr>
          <p:nvPr>
            <p:ph type="title"/>
          </p:nvPr>
        </p:nvSpPr>
        <p:spPr>
          <a:xfrm>
            <a:off x="457200" y="274638"/>
            <a:ext cx="8147248" cy="562074"/>
          </a:xfrm>
        </p:spPr>
        <p:txBody>
          <a:bodyPr>
            <a:normAutofit fontScale="90000"/>
          </a:bodyPr>
          <a:lstStyle/>
          <a:p>
            <a:r>
              <a:rPr lang="en-IE" b="1" dirty="0" smtClean="0"/>
              <a:t/>
            </a:r>
            <a:br>
              <a:rPr lang="en-IE" b="1" dirty="0" smtClean="0"/>
            </a:br>
            <a:r>
              <a:rPr lang="en-IE" sz="2700" b="1" dirty="0" smtClean="0"/>
              <a:t/>
            </a:r>
            <a:br>
              <a:rPr lang="en-IE" sz="2700" b="1" dirty="0" smtClean="0"/>
            </a:br>
            <a:endParaRPr lang="en-IE" sz="2700" dirty="0"/>
          </a:p>
        </p:txBody>
      </p:sp>
      <p:sp>
        <p:nvSpPr>
          <p:cNvPr id="21505" name="Rectangle 1"/>
          <p:cNvSpPr>
            <a:spLocks noChangeArrowheads="1"/>
          </p:cNvSpPr>
          <p:nvPr/>
        </p:nvSpPr>
        <p:spPr bwMode="auto">
          <a:xfrm>
            <a:off x="251520" y="539755"/>
            <a:ext cx="849694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E" sz="4800" b="1" i="0" u="sng" strike="noStrike" cap="none" normalizeH="0" baseline="0" dirty="0" smtClean="0">
                <a:ln>
                  <a:noFill/>
                </a:ln>
                <a:solidFill>
                  <a:schemeClr val="tx1"/>
                </a:solidFill>
                <a:effectLst/>
                <a:latin typeface="EucrosiaUPC" pitchFamily="18" charset="-34"/>
                <a:ea typeface="Calibri" pitchFamily="34" charset="0"/>
                <a:cs typeface="EucrosiaUPC" pitchFamily="18" charset="-34"/>
              </a:rPr>
              <a:t>The Process!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dirty="0" smtClean="0">
              <a:ln>
                <a:noFill/>
              </a:ln>
              <a:solidFill>
                <a:schemeClr val="tx1"/>
              </a:solidFill>
              <a:effectLst/>
              <a:latin typeface="EucrosiaUPC" pitchFamily="18" charset="-34"/>
              <a:cs typeface="EucrosiaUPC" pitchFamily="18" charset="-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800" b="0" i="0" u="none" strike="noStrike" cap="none" normalizeH="0" baseline="0" dirty="0" smtClean="0">
                <a:ln>
                  <a:noFill/>
                </a:ln>
                <a:solidFill>
                  <a:schemeClr val="tx1"/>
                </a:solidFill>
                <a:effectLst/>
                <a:latin typeface="EucrosiaUPC" pitchFamily="18" charset="-34"/>
                <a:ea typeface="Calibri" pitchFamily="34" charset="0"/>
                <a:cs typeface="EucrosiaUPC" pitchFamily="18" charset="-34"/>
              </a:rPr>
              <a:t>When a targeted call for proposals is announced and the call opens.,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dirty="0" smtClean="0">
              <a:ln>
                <a:noFill/>
              </a:ln>
              <a:solidFill>
                <a:schemeClr val="tx1"/>
              </a:solidFill>
              <a:effectLst/>
              <a:latin typeface="EucrosiaUPC" pitchFamily="18" charset="-34"/>
              <a:cs typeface="EucrosiaUPC" pitchFamily="18" charset="-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800" b="1" i="0" u="none" strike="noStrike" cap="none" normalizeH="0" baseline="0" dirty="0" smtClean="0">
                <a:ln>
                  <a:noFill/>
                </a:ln>
                <a:solidFill>
                  <a:schemeClr val="tx1"/>
                </a:solidFill>
                <a:effectLst/>
                <a:latin typeface="EucrosiaUPC" pitchFamily="18" charset="-34"/>
                <a:ea typeface="Calibri" pitchFamily="34" charset="0"/>
                <a:cs typeface="EucrosiaUPC" pitchFamily="18" charset="-34"/>
              </a:rPr>
              <a:t>The targeted call is a two stage process</a:t>
            </a:r>
            <a:endParaRPr kumimoji="0" lang="en-IE" sz="2800" b="1" i="0" u="none" strike="noStrike" cap="none" normalizeH="0" baseline="0" dirty="0" smtClean="0">
              <a:ln>
                <a:noFill/>
              </a:ln>
              <a:solidFill>
                <a:schemeClr val="tx1"/>
              </a:solidFill>
              <a:effectLst/>
              <a:latin typeface="EucrosiaUPC" pitchFamily="18" charset="-34"/>
              <a:cs typeface="EucrosiaUPC" pitchFamily="18" charset="-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800" b="1" i="0" u="none" strike="noStrike" cap="none" normalizeH="0" baseline="0" dirty="0" smtClean="0">
                <a:ln>
                  <a:noFill/>
                </a:ln>
                <a:solidFill>
                  <a:schemeClr val="tx1"/>
                </a:solidFill>
                <a:effectLst/>
                <a:latin typeface="EucrosiaUPC" pitchFamily="18" charset="-34"/>
                <a:ea typeface="Calibri" pitchFamily="34" charset="0"/>
                <a:cs typeface="EucrosiaUPC" pitchFamily="18" charset="-34"/>
              </a:rPr>
              <a:t>Stage 1 - Call for Expressions of interest (EOI's)</a:t>
            </a:r>
            <a:endParaRPr kumimoji="0" lang="en-IE" sz="2800" b="1" i="0" u="none" strike="noStrike" cap="none" normalizeH="0" baseline="0" dirty="0" smtClean="0">
              <a:ln>
                <a:noFill/>
              </a:ln>
              <a:solidFill>
                <a:schemeClr val="tx1"/>
              </a:solidFill>
              <a:effectLst/>
              <a:latin typeface="EucrosiaUPC" pitchFamily="18" charset="-34"/>
              <a:cs typeface="EucrosiaUPC" pitchFamily="18" charset="-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800" b="0" i="0" u="none" strike="noStrike" cap="none" normalizeH="0" baseline="0" dirty="0" smtClean="0">
                <a:ln>
                  <a:noFill/>
                </a:ln>
                <a:solidFill>
                  <a:schemeClr val="tx1"/>
                </a:solidFill>
                <a:effectLst/>
                <a:latin typeface="EucrosiaUPC" pitchFamily="18" charset="-34"/>
                <a:ea typeface="Calibri" pitchFamily="34" charset="0"/>
                <a:cs typeface="EucrosiaUPC" pitchFamily="18" charset="-34"/>
              </a:rPr>
              <a:t>Stage 2 - Application stage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sz="2800" b="0" i="0" u="none" strike="noStrike" cap="none" normalizeH="0" baseline="0" dirty="0" smtClean="0">
              <a:ln>
                <a:noFill/>
              </a:ln>
              <a:solidFill>
                <a:schemeClr val="tx1"/>
              </a:solidFill>
              <a:effectLst/>
              <a:latin typeface="EucrosiaUPC" pitchFamily="18" charset="-34"/>
              <a:cs typeface="EucrosiaUPC" pitchFamily="18" charset="-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800" b="0" i="0" u="none" strike="noStrike" cap="none" normalizeH="0" baseline="0" dirty="0" smtClean="0">
                <a:ln>
                  <a:noFill/>
                </a:ln>
                <a:solidFill>
                  <a:schemeClr val="tx1"/>
                </a:solidFill>
                <a:effectLst/>
                <a:latin typeface="EucrosiaUPC" pitchFamily="18" charset="-34"/>
                <a:ea typeface="Calibri" pitchFamily="34" charset="0"/>
                <a:cs typeface="EucrosiaUPC" pitchFamily="18" charset="-34"/>
              </a:rPr>
              <a:t>Those successful at EOI stage will be invited to submit an application as part of the second stage of the targeted call. Every successful EOI will be informed of the qualifying criteria and marking scheme to be used, together with the timeframe for assessing and notifying applicants of the results of the process. </a:t>
            </a:r>
            <a:endParaRPr kumimoji="0" lang="en-IE" sz="2800" b="0" i="0" u="none" strike="noStrike" cap="none" normalizeH="0" baseline="0" dirty="0" smtClean="0">
              <a:ln>
                <a:noFill/>
              </a:ln>
              <a:solidFill>
                <a:schemeClr val="tx1"/>
              </a:solidFill>
              <a:effectLst/>
              <a:latin typeface="EucrosiaUPC" pitchFamily="18" charset="-34"/>
              <a:cs typeface="EucrosiaUPC" pitchFamily="18" charset="-34"/>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315"/>
    </mc:Choice>
    <mc:Fallback xmlns="">
      <p:transition spd="slow" advTm="2731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55576" y="1196752"/>
          <a:ext cx="77724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7504" y="260648"/>
            <a:ext cx="9036496" cy="707886"/>
          </a:xfrm>
          <a:prstGeom prst="rect">
            <a:avLst/>
          </a:prstGeom>
          <a:noFill/>
        </p:spPr>
        <p:txBody>
          <a:bodyPr wrap="square" rtlCol="0">
            <a:spAutoFit/>
          </a:bodyPr>
          <a:lstStyle/>
          <a:p>
            <a:pPr algn="ctr"/>
            <a:r>
              <a:rPr lang="en-IE" sz="2000" b="1" dirty="0" smtClean="0">
                <a:latin typeface="Times New Roman" pitchFamily="18" charset="0"/>
                <a:cs typeface="Times New Roman" pitchFamily="18" charset="0"/>
              </a:rPr>
              <a:t>6 Targeted Calls for funding linked to the Local Development Strategy (LDS) </a:t>
            </a:r>
          </a:p>
          <a:p>
            <a:pPr algn="ctr"/>
            <a:r>
              <a:rPr lang="en-IE" sz="2000" b="1" dirty="0" smtClean="0">
                <a:latin typeface="Times New Roman" pitchFamily="18" charset="0"/>
                <a:cs typeface="Times New Roman" pitchFamily="18" charset="0"/>
              </a:rPr>
              <a:t>Total Budget for 2</a:t>
            </a:r>
            <a:r>
              <a:rPr lang="en-IE" sz="2000" b="1" baseline="30000" dirty="0" smtClean="0">
                <a:latin typeface="Times New Roman" pitchFamily="18" charset="0"/>
                <a:cs typeface="Times New Roman" pitchFamily="18" charset="0"/>
              </a:rPr>
              <a:t>nd</a:t>
            </a:r>
            <a:r>
              <a:rPr lang="en-IE" sz="2000" b="1" dirty="0" smtClean="0">
                <a:latin typeface="Times New Roman" pitchFamily="18" charset="0"/>
                <a:cs typeface="Times New Roman" pitchFamily="18" charset="0"/>
              </a:rPr>
              <a:t> Targeted call €2,145,537</a:t>
            </a:r>
            <a:endParaRPr lang="en-IE"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640960" cy="360040"/>
          </a:xfrm>
        </p:spPr>
        <p:txBody>
          <a:bodyPr/>
          <a:lstStyle/>
          <a:p>
            <a:r>
              <a:rPr lang="en-IE" dirty="0" smtClean="0">
                <a:latin typeface="Times New Roman" pitchFamily="18" charset="0"/>
                <a:cs typeface="Times New Roman" pitchFamily="18" charset="0"/>
              </a:rPr>
              <a:t>Six Targeted Calls for Proposals</a:t>
            </a:r>
            <a:endParaRPr lang="en-IE"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324544" y="764704"/>
          <a:ext cx="10081120" cy="5544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8" name="Group 17"/>
          <p:cNvGrpSpPr/>
          <p:nvPr/>
        </p:nvGrpSpPr>
        <p:grpSpPr>
          <a:xfrm>
            <a:off x="7631832" y="1870132"/>
            <a:ext cx="1512168" cy="813478"/>
            <a:chOff x="4194480" y="1340122"/>
            <a:chExt cx="1944216" cy="1167992"/>
          </a:xfrm>
          <a:scene3d>
            <a:camera prst="orthographicFront"/>
            <a:lightRig rig="flat" dir="t"/>
          </a:scene3d>
        </p:grpSpPr>
        <p:sp>
          <p:nvSpPr>
            <p:cNvPr id="19" name="Rounded Rectangle 18"/>
            <p:cNvSpPr/>
            <p:nvPr/>
          </p:nvSpPr>
          <p:spPr>
            <a:xfrm>
              <a:off x="4194480" y="1407173"/>
              <a:ext cx="1944216" cy="103389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algn="ctr"/>
              <a:r>
                <a:rPr lang="en-IE" sz="1100" dirty="0" smtClean="0"/>
                <a:t>Stage I</a:t>
              </a:r>
            </a:p>
            <a:p>
              <a:pPr lvl="0"/>
              <a:r>
                <a:rPr lang="en-IE" sz="1100" dirty="0" smtClean="0"/>
                <a:t>Open Mon 22</a:t>
              </a:r>
              <a:r>
                <a:rPr lang="en-IE" sz="1100" baseline="30000" dirty="0" smtClean="0"/>
                <a:t>nd</a:t>
              </a:r>
              <a:r>
                <a:rPr lang="en-IE" sz="1100" dirty="0" smtClean="0"/>
                <a:t> May </a:t>
              </a:r>
            </a:p>
            <a:p>
              <a:pPr lvl="0"/>
              <a:r>
                <a:rPr lang="en-IE" sz="1100" dirty="0" smtClean="0"/>
                <a:t>Close Fri 2</a:t>
              </a:r>
              <a:r>
                <a:rPr lang="en-IE" sz="1100" baseline="30000" dirty="0" smtClean="0"/>
                <a:t>nd</a:t>
              </a:r>
              <a:r>
                <a:rPr lang="en-IE" sz="1100" dirty="0" smtClean="0"/>
                <a:t> June</a:t>
              </a:r>
            </a:p>
            <a:p>
              <a:pPr algn="ctr"/>
              <a:endParaRPr lang="en-IE" sz="1100" dirty="0" smtClean="0"/>
            </a:p>
          </p:txBody>
        </p:sp>
        <p:sp>
          <p:nvSpPr>
            <p:cNvPr id="20" name="Rounded Rectangle 4"/>
            <p:cNvSpPr/>
            <p:nvPr/>
          </p:nvSpPr>
          <p:spPr>
            <a:xfrm>
              <a:off x="4426587" y="1340122"/>
              <a:ext cx="1572252" cy="11679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1760" tIns="83820" rIns="111760" bIns="83820" numCol="1" spcCol="1270" anchor="ctr" anchorCtr="0">
              <a:noAutofit/>
            </a:bodyPr>
            <a:lstStyle/>
            <a:p>
              <a:pPr lvl="0" algn="ctr" defTabSz="1955800">
                <a:lnSpc>
                  <a:spcPct val="90000"/>
                </a:lnSpc>
                <a:spcBef>
                  <a:spcPct val="0"/>
                </a:spcBef>
                <a:spcAft>
                  <a:spcPct val="35000"/>
                </a:spcAft>
              </a:pPr>
              <a:endParaRPr lang="en-IE" sz="4400" kern="1200" dirty="0"/>
            </a:p>
          </p:txBody>
        </p:sp>
      </p:grpSp>
      <p:grpSp>
        <p:nvGrpSpPr>
          <p:cNvPr id="21" name="Group 20"/>
          <p:cNvGrpSpPr/>
          <p:nvPr/>
        </p:nvGrpSpPr>
        <p:grpSpPr>
          <a:xfrm>
            <a:off x="4572001" y="4077071"/>
            <a:ext cx="2402013" cy="1008112"/>
            <a:chOff x="3543200" y="2708274"/>
            <a:chExt cx="2455639" cy="1204331"/>
          </a:xfrm>
          <a:scene3d>
            <a:camera prst="orthographicFront"/>
            <a:lightRig rig="flat" dir="t"/>
          </a:scene3d>
        </p:grpSpPr>
        <p:sp>
          <p:nvSpPr>
            <p:cNvPr id="22" name="Rounded Rectangle 21"/>
            <p:cNvSpPr/>
            <p:nvPr/>
          </p:nvSpPr>
          <p:spPr>
            <a:xfrm>
              <a:off x="3543200" y="2880321"/>
              <a:ext cx="1693159" cy="103228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algn="ctr"/>
              <a:r>
                <a:rPr lang="en-IE" sz="1050" dirty="0" smtClean="0"/>
                <a:t>Stage II</a:t>
              </a:r>
            </a:p>
            <a:p>
              <a:pPr algn="ctr"/>
              <a:endParaRPr lang="en-IE" sz="1050" dirty="0" smtClean="0"/>
            </a:p>
            <a:p>
              <a:pPr lvl="0"/>
              <a:r>
                <a:rPr lang="en-IE" sz="1050" dirty="0" smtClean="0"/>
                <a:t>Open Fri 16</a:t>
              </a:r>
              <a:r>
                <a:rPr lang="en-IE" sz="1050" baseline="30000" dirty="0" smtClean="0"/>
                <a:t>th</a:t>
              </a:r>
              <a:r>
                <a:rPr lang="en-IE" sz="1050" dirty="0" smtClean="0"/>
                <a:t> June Close Fri 11</a:t>
              </a:r>
              <a:r>
                <a:rPr lang="en-IE" sz="1050" baseline="30000" dirty="0" smtClean="0"/>
                <a:t>th</a:t>
              </a:r>
              <a:r>
                <a:rPr lang="en-IE" sz="1050" dirty="0" smtClean="0"/>
                <a:t> Aug</a:t>
              </a:r>
            </a:p>
            <a:p>
              <a:pPr algn="ctr"/>
              <a:endParaRPr lang="en-IE" sz="1400" dirty="0" smtClean="0"/>
            </a:p>
          </p:txBody>
        </p:sp>
        <p:sp>
          <p:nvSpPr>
            <p:cNvPr id="23" name="Rounded Rectangle 4"/>
            <p:cNvSpPr/>
            <p:nvPr/>
          </p:nvSpPr>
          <p:spPr>
            <a:xfrm>
              <a:off x="4426587" y="2708274"/>
              <a:ext cx="1572252" cy="11679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1760" tIns="83820" rIns="111760" bIns="83820" numCol="1" spcCol="1270" anchor="ctr" anchorCtr="0">
              <a:noAutofit/>
            </a:bodyPr>
            <a:lstStyle/>
            <a:p>
              <a:pPr lvl="0" algn="ctr" defTabSz="1955800">
                <a:lnSpc>
                  <a:spcPct val="90000"/>
                </a:lnSpc>
                <a:spcBef>
                  <a:spcPct val="0"/>
                </a:spcBef>
                <a:spcAft>
                  <a:spcPct val="35000"/>
                </a:spcAft>
              </a:pPr>
              <a:endParaRPr lang="en-IE" sz="4400" kern="1200"/>
            </a:p>
          </p:txBody>
        </p:sp>
      </p:grpSp>
      <p:sp>
        <p:nvSpPr>
          <p:cNvPr id="25" name="Up-Down Arrow 24"/>
          <p:cNvSpPr/>
          <p:nvPr/>
        </p:nvSpPr>
        <p:spPr bwMode="auto">
          <a:xfrm>
            <a:off x="323528" y="2492896"/>
            <a:ext cx="1152128" cy="1584176"/>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26" name="TextBox 25"/>
          <p:cNvSpPr txBox="1"/>
          <p:nvPr/>
        </p:nvSpPr>
        <p:spPr>
          <a:xfrm>
            <a:off x="539552" y="2852936"/>
            <a:ext cx="936104" cy="430887"/>
          </a:xfrm>
          <a:prstGeom prst="rect">
            <a:avLst/>
          </a:prstGeom>
          <a:noFill/>
        </p:spPr>
        <p:txBody>
          <a:bodyPr wrap="square" rtlCol="0">
            <a:spAutoFit/>
          </a:bodyPr>
          <a:lstStyle/>
          <a:p>
            <a:r>
              <a:rPr lang="en-IE" sz="1100" dirty="0" smtClean="0"/>
              <a:t>Evaluation</a:t>
            </a:r>
          </a:p>
          <a:p>
            <a:endParaRPr lang="en-IE" sz="1100" dirty="0" smtClean="0"/>
          </a:p>
        </p:txBody>
      </p:sp>
      <p:sp>
        <p:nvSpPr>
          <p:cNvPr id="28" name="Down Arrow 27"/>
          <p:cNvSpPr/>
          <p:nvPr/>
        </p:nvSpPr>
        <p:spPr bwMode="auto">
          <a:xfrm>
            <a:off x="179512" y="4941168"/>
            <a:ext cx="1224136" cy="9361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29" name="TextBox 28"/>
          <p:cNvSpPr txBox="1"/>
          <p:nvPr/>
        </p:nvSpPr>
        <p:spPr>
          <a:xfrm>
            <a:off x="251520" y="5229200"/>
            <a:ext cx="1080120" cy="430887"/>
          </a:xfrm>
          <a:prstGeom prst="rect">
            <a:avLst/>
          </a:prstGeom>
          <a:noFill/>
        </p:spPr>
        <p:txBody>
          <a:bodyPr wrap="square" rtlCol="0">
            <a:spAutoFit/>
          </a:bodyPr>
          <a:lstStyle/>
          <a:p>
            <a:r>
              <a:rPr lang="en-IE" sz="1100" dirty="0" smtClean="0"/>
              <a:t>Evaluation</a:t>
            </a:r>
          </a:p>
          <a:p>
            <a:r>
              <a:rPr lang="en-IE" sz="1100" dirty="0" smtClean="0"/>
              <a:t>(Sept – Oct)</a:t>
            </a:r>
            <a:endParaRPr lang="en-IE" sz="1100" dirty="0"/>
          </a:p>
        </p:txBody>
      </p:sp>
      <p:pic>
        <p:nvPicPr>
          <p:cNvPr id="1026" name="Picture 2" descr="C:\Users\cconnors\AppData\Local\Microsoft\Windows\Temporary Internet Files\Content.IE5\E6SK2IJT\0511-0809-0703-4604_Signing_a_Contract_Clip_Art_clipart_image[1].jpg"/>
          <p:cNvPicPr>
            <a:picLocks noChangeAspect="1" noChangeArrowheads="1"/>
          </p:cNvPicPr>
          <p:nvPr/>
        </p:nvPicPr>
        <p:blipFill>
          <a:blip r:embed="rId10" cstate="print"/>
          <a:srcRect/>
          <a:stretch>
            <a:fillRect/>
          </a:stretch>
        </p:blipFill>
        <p:spPr bwMode="auto">
          <a:xfrm>
            <a:off x="0" y="5589240"/>
            <a:ext cx="898570" cy="764704"/>
          </a:xfrm>
          <a:prstGeom prst="rect">
            <a:avLst/>
          </a:prstGeom>
          <a:noFill/>
        </p:spPr>
      </p:pic>
      <p:sp>
        <p:nvSpPr>
          <p:cNvPr id="31" name="Up-Down Arrow 30"/>
          <p:cNvSpPr/>
          <p:nvPr/>
        </p:nvSpPr>
        <p:spPr bwMode="auto">
          <a:xfrm>
            <a:off x="1763688" y="2492896"/>
            <a:ext cx="1152128" cy="172819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32" name="Down Arrow 31"/>
          <p:cNvSpPr/>
          <p:nvPr/>
        </p:nvSpPr>
        <p:spPr bwMode="auto">
          <a:xfrm>
            <a:off x="1907704" y="5013176"/>
            <a:ext cx="1008112" cy="93610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33" name="TextBox 32"/>
          <p:cNvSpPr txBox="1"/>
          <p:nvPr/>
        </p:nvSpPr>
        <p:spPr>
          <a:xfrm>
            <a:off x="1907704" y="2924944"/>
            <a:ext cx="864096" cy="261610"/>
          </a:xfrm>
          <a:prstGeom prst="rect">
            <a:avLst/>
          </a:prstGeom>
          <a:noFill/>
        </p:spPr>
        <p:txBody>
          <a:bodyPr wrap="square" rtlCol="0">
            <a:spAutoFit/>
          </a:bodyPr>
          <a:lstStyle/>
          <a:p>
            <a:r>
              <a:rPr lang="en-IE" sz="1100" dirty="0" smtClean="0"/>
              <a:t>Evaluation</a:t>
            </a:r>
          </a:p>
        </p:txBody>
      </p:sp>
      <p:sp>
        <p:nvSpPr>
          <p:cNvPr id="34" name="TextBox 33"/>
          <p:cNvSpPr txBox="1"/>
          <p:nvPr/>
        </p:nvSpPr>
        <p:spPr>
          <a:xfrm>
            <a:off x="1907704" y="5085184"/>
            <a:ext cx="936104" cy="430887"/>
          </a:xfrm>
          <a:prstGeom prst="rect">
            <a:avLst/>
          </a:prstGeom>
          <a:noFill/>
        </p:spPr>
        <p:txBody>
          <a:bodyPr wrap="square" rtlCol="0">
            <a:spAutoFit/>
          </a:bodyPr>
          <a:lstStyle/>
          <a:p>
            <a:r>
              <a:rPr lang="en-IE" sz="1100" dirty="0" smtClean="0"/>
              <a:t>Evaluation</a:t>
            </a:r>
          </a:p>
          <a:p>
            <a:r>
              <a:rPr lang="en-IE" sz="1100" dirty="0" smtClean="0"/>
              <a:t>(Sept – Oct)</a:t>
            </a:r>
            <a:endParaRPr lang="en-IE" sz="1100" dirty="0"/>
          </a:p>
        </p:txBody>
      </p:sp>
      <p:pic>
        <p:nvPicPr>
          <p:cNvPr id="1027" name="Picture 3" descr="C:\Users\cconnors\AppData\Local\Microsoft\Windows\Temporary Internet Files\Content.IE5\E6SK2IJT\0511-0809-0703-4604_Signing_a_Contract_Clip_Art_clipart_image[1].jpg"/>
          <p:cNvPicPr>
            <a:picLocks noChangeAspect="1" noChangeArrowheads="1"/>
          </p:cNvPicPr>
          <p:nvPr/>
        </p:nvPicPr>
        <p:blipFill>
          <a:blip r:embed="rId11" cstate="print"/>
          <a:srcRect/>
          <a:stretch>
            <a:fillRect/>
          </a:stretch>
        </p:blipFill>
        <p:spPr bwMode="auto">
          <a:xfrm>
            <a:off x="1691680" y="5805264"/>
            <a:ext cx="648072" cy="648072"/>
          </a:xfrm>
          <a:prstGeom prst="rect">
            <a:avLst/>
          </a:prstGeom>
          <a:noFill/>
        </p:spPr>
      </p:pic>
      <p:sp>
        <p:nvSpPr>
          <p:cNvPr id="36" name="Up-Down Arrow 35"/>
          <p:cNvSpPr/>
          <p:nvPr/>
        </p:nvSpPr>
        <p:spPr bwMode="auto">
          <a:xfrm>
            <a:off x="3347864" y="2564904"/>
            <a:ext cx="1080120" cy="165618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37" name="TextBox 36"/>
          <p:cNvSpPr txBox="1"/>
          <p:nvPr/>
        </p:nvSpPr>
        <p:spPr>
          <a:xfrm>
            <a:off x="3419872" y="2852936"/>
            <a:ext cx="936104" cy="261610"/>
          </a:xfrm>
          <a:prstGeom prst="rect">
            <a:avLst/>
          </a:prstGeom>
          <a:noFill/>
        </p:spPr>
        <p:txBody>
          <a:bodyPr wrap="square" rtlCol="0">
            <a:spAutoFit/>
          </a:bodyPr>
          <a:lstStyle/>
          <a:p>
            <a:r>
              <a:rPr lang="en-IE" sz="1100" dirty="0" smtClean="0"/>
              <a:t>Evaluation</a:t>
            </a:r>
          </a:p>
        </p:txBody>
      </p:sp>
      <p:sp>
        <p:nvSpPr>
          <p:cNvPr id="38" name="Down Arrow 37"/>
          <p:cNvSpPr/>
          <p:nvPr/>
        </p:nvSpPr>
        <p:spPr bwMode="auto">
          <a:xfrm>
            <a:off x="3347864" y="5085184"/>
            <a:ext cx="936104"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pic>
        <p:nvPicPr>
          <p:cNvPr id="1028" name="Picture 4" descr="C:\Users\cconnors\AppData\Local\Microsoft\Windows\Temporary Internet Files\Content.IE5\E6SK2IJT\0511-0809-0703-4604_Signing_a_Contract_Clip_Art_clipart_image[1].jpg"/>
          <p:cNvPicPr>
            <a:picLocks noChangeAspect="1" noChangeArrowheads="1"/>
          </p:cNvPicPr>
          <p:nvPr/>
        </p:nvPicPr>
        <p:blipFill>
          <a:blip r:embed="rId12" cstate="print"/>
          <a:srcRect/>
          <a:stretch>
            <a:fillRect/>
          </a:stretch>
        </p:blipFill>
        <p:spPr bwMode="auto">
          <a:xfrm>
            <a:off x="3059832" y="5805264"/>
            <a:ext cx="648072" cy="576064"/>
          </a:xfrm>
          <a:prstGeom prst="rect">
            <a:avLst/>
          </a:prstGeom>
          <a:noFill/>
        </p:spPr>
      </p:pic>
      <p:sp>
        <p:nvSpPr>
          <p:cNvPr id="40" name="TextBox 39"/>
          <p:cNvSpPr txBox="1"/>
          <p:nvPr/>
        </p:nvSpPr>
        <p:spPr>
          <a:xfrm>
            <a:off x="3419872" y="5085184"/>
            <a:ext cx="936104" cy="430887"/>
          </a:xfrm>
          <a:prstGeom prst="rect">
            <a:avLst/>
          </a:prstGeom>
          <a:noFill/>
        </p:spPr>
        <p:txBody>
          <a:bodyPr wrap="square" rtlCol="0">
            <a:spAutoFit/>
          </a:bodyPr>
          <a:lstStyle/>
          <a:p>
            <a:r>
              <a:rPr lang="en-IE" sz="1100" dirty="0" smtClean="0"/>
              <a:t>Evaluation</a:t>
            </a:r>
          </a:p>
          <a:p>
            <a:r>
              <a:rPr lang="en-IE" sz="1100" dirty="0" smtClean="0"/>
              <a:t>(Sept – Oct)</a:t>
            </a:r>
            <a:endParaRPr lang="en-IE" sz="1100" dirty="0"/>
          </a:p>
        </p:txBody>
      </p:sp>
      <p:sp>
        <p:nvSpPr>
          <p:cNvPr id="41" name="Up-Down Arrow 40"/>
          <p:cNvSpPr/>
          <p:nvPr/>
        </p:nvSpPr>
        <p:spPr bwMode="auto">
          <a:xfrm>
            <a:off x="8063880" y="2492896"/>
            <a:ext cx="1080120" cy="172819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42" name="TextBox 41"/>
          <p:cNvSpPr txBox="1"/>
          <p:nvPr/>
        </p:nvSpPr>
        <p:spPr>
          <a:xfrm>
            <a:off x="8279904" y="2780928"/>
            <a:ext cx="864096" cy="430887"/>
          </a:xfrm>
          <a:prstGeom prst="rect">
            <a:avLst/>
          </a:prstGeom>
          <a:noFill/>
        </p:spPr>
        <p:txBody>
          <a:bodyPr wrap="square" rtlCol="0">
            <a:spAutoFit/>
          </a:bodyPr>
          <a:lstStyle/>
          <a:p>
            <a:r>
              <a:rPr lang="en-IE" sz="1100" dirty="0" smtClean="0"/>
              <a:t>Evaluation</a:t>
            </a:r>
          </a:p>
          <a:p>
            <a:endParaRPr lang="en-IE" sz="1100" dirty="0"/>
          </a:p>
        </p:txBody>
      </p:sp>
      <p:sp>
        <p:nvSpPr>
          <p:cNvPr id="43" name="Down Arrow 42"/>
          <p:cNvSpPr/>
          <p:nvPr/>
        </p:nvSpPr>
        <p:spPr bwMode="auto">
          <a:xfrm>
            <a:off x="6588224" y="4941168"/>
            <a:ext cx="936104"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44" name="TextBox 43"/>
          <p:cNvSpPr txBox="1"/>
          <p:nvPr/>
        </p:nvSpPr>
        <p:spPr>
          <a:xfrm>
            <a:off x="6732240" y="4941168"/>
            <a:ext cx="936104" cy="430887"/>
          </a:xfrm>
          <a:prstGeom prst="rect">
            <a:avLst/>
          </a:prstGeom>
          <a:noFill/>
        </p:spPr>
        <p:txBody>
          <a:bodyPr wrap="square" rtlCol="0">
            <a:spAutoFit/>
          </a:bodyPr>
          <a:lstStyle/>
          <a:p>
            <a:r>
              <a:rPr lang="en-IE" sz="1100" dirty="0" smtClean="0"/>
              <a:t>Evaluation</a:t>
            </a:r>
          </a:p>
          <a:p>
            <a:r>
              <a:rPr lang="en-IE" sz="1100" dirty="0" smtClean="0"/>
              <a:t>(Sept – Oct)</a:t>
            </a:r>
            <a:endParaRPr lang="en-IE" sz="1100" dirty="0"/>
          </a:p>
        </p:txBody>
      </p:sp>
      <p:pic>
        <p:nvPicPr>
          <p:cNvPr id="1029" name="Picture 5" descr="C:\Users\cconnors\AppData\Local\Microsoft\Windows\Temporary Internet Files\Content.IE5\E6SK2IJT\0511-0809-0703-4604_Signing_a_Contract_Clip_Art_clipart_image[1].jpg"/>
          <p:cNvPicPr>
            <a:picLocks noChangeAspect="1" noChangeArrowheads="1"/>
          </p:cNvPicPr>
          <p:nvPr/>
        </p:nvPicPr>
        <p:blipFill>
          <a:blip r:embed="rId13" cstate="print"/>
          <a:srcRect/>
          <a:stretch>
            <a:fillRect/>
          </a:stretch>
        </p:blipFill>
        <p:spPr bwMode="auto">
          <a:xfrm>
            <a:off x="6300192" y="5733256"/>
            <a:ext cx="504056" cy="576064"/>
          </a:xfrm>
          <a:prstGeom prst="rect">
            <a:avLst/>
          </a:prstGeom>
          <a:noFill/>
        </p:spPr>
      </p:pic>
      <p:pic>
        <p:nvPicPr>
          <p:cNvPr id="1030" name="Picture 6" descr="C:\Users\cconnors\AppData\Local\Microsoft\Windows\Temporary Internet Files\Content.IE5\IMR3J797\training[1].gif"/>
          <p:cNvPicPr>
            <a:picLocks noChangeAspect="1" noChangeArrowheads="1"/>
          </p:cNvPicPr>
          <p:nvPr/>
        </p:nvPicPr>
        <p:blipFill>
          <a:blip r:embed="rId14" cstate="print"/>
          <a:srcRect/>
          <a:stretch>
            <a:fillRect/>
          </a:stretch>
        </p:blipFill>
        <p:spPr bwMode="auto">
          <a:xfrm>
            <a:off x="0" y="3501008"/>
            <a:ext cx="755576" cy="504056"/>
          </a:xfrm>
          <a:prstGeom prst="rect">
            <a:avLst/>
          </a:prstGeom>
          <a:noFill/>
        </p:spPr>
      </p:pic>
      <p:pic>
        <p:nvPicPr>
          <p:cNvPr id="1031" name="Picture 7" descr="C:\Users\cconnors\AppData\Local\Microsoft\Windows\Temporary Internet Files\Content.IE5\9Q7WTJUZ\afgcarw[1].jpg"/>
          <p:cNvPicPr>
            <a:picLocks noChangeAspect="1" noChangeArrowheads="1"/>
          </p:cNvPicPr>
          <p:nvPr/>
        </p:nvPicPr>
        <p:blipFill>
          <a:blip r:embed="rId15" cstate="print"/>
          <a:srcRect/>
          <a:stretch>
            <a:fillRect/>
          </a:stretch>
        </p:blipFill>
        <p:spPr bwMode="auto">
          <a:xfrm>
            <a:off x="1115616" y="3501008"/>
            <a:ext cx="428118" cy="546112"/>
          </a:xfrm>
          <a:prstGeom prst="rect">
            <a:avLst/>
          </a:prstGeom>
          <a:noFill/>
        </p:spPr>
      </p:pic>
      <p:pic>
        <p:nvPicPr>
          <p:cNvPr id="48" name="Picture 7" descr="C:\Users\cconnors\AppData\Local\Microsoft\Windows\Temporary Internet Files\Content.IE5\9Q7WTJUZ\afgcarw[1].jpg"/>
          <p:cNvPicPr>
            <a:picLocks noChangeAspect="1" noChangeArrowheads="1"/>
          </p:cNvPicPr>
          <p:nvPr/>
        </p:nvPicPr>
        <p:blipFill>
          <a:blip r:embed="rId16" cstate="print"/>
          <a:srcRect/>
          <a:stretch>
            <a:fillRect/>
          </a:stretch>
        </p:blipFill>
        <p:spPr bwMode="auto">
          <a:xfrm>
            <a:off x="1043608" y="5589240"/>
            <a:ext cx="644142" cy="618120"/>
          </a:xfrm>
          <a:prstGeom prst="rect">
            <a:avLst/>
          </a:prstGeom>
          <a:noFill/>
        </p:spPr>
      </p:pic>
      <p:sp>
        <p:nvSpPr>
          <p:cNvPr id="49" name="TextBox 48"/>
          <p:cNvSpPr txBox="1"/>
          <p:nvPr/>
        </p:nvSpPr>
        <p:spPr>
          <a:xfrm>
            <a:off x="755576" y="5805264"/>
            <a:ext cx="576064" cy="261610"/>
          </a:xfrm>
          <a:prstGeom prst="rect">
            <a:avLst/>
          </a:prstGeom>
          <a:noFill/>
        </p:spPr>
        <p:txBody>
          <a:bodyPr wrap="square" rtlCol="0">
            <a:spAutoFit/>
          </a:bodyPr>
          <a:lstStyle/>
          <a:p>
            <a:r>
              <a:rPr lang="en-IE" sz="1100" dirty="0" smtClean="0"/>
              <a:t>OR</a:t>
            </a:r>
            <a:endParaRPr lang="en-IE" sz="1100" dirty="0"/>
          </a:p>
        </p:txBody>
      </p:sp>
      <p:sp>
        <p:nvSpPr>
          <p:cNvPr id="50" name="TextBox 49"/>
          <p:cNvSpPr txBox="1"/>
          <p:nvPr/>
        </p:nvSpPr>
        <p:spPr>
          <a:xfrm>
            <a:off x="755576" y="3717032"/>
            <a:ext cx="432048" cy="261610"/>
          </a:xfrm>
          <a:prstGeom prst="rect">
            <a:avLst/>
          </a:prstGeom>
          <a:noFill/>
        </p:spPr>
        <p:txBody>
          <a:bodyPr wrap="square" rtlCol="0">
            <a:spAutoFit/>
          </a:bodyPr>
          <a:lstStyle/>
          <a:p>
            <a:r>
              <a:rPr lang="en-IE" sz="1100" dirty="0" smtClean="0"/>
              <a:t>OR</a:t>
            </a:r>
            <a:endParaRPr lang="en-IE" sz="1100" dirty="0"/>
          </a:p>
        </p:txBody>
      </p:sp>
      <p:pic>
        <p:nvPicPr>
          <p:cNvPr id="51" name="Picture 6" descr="C:\Users\cconnors\AppData\Local\Microsoft\Windows\Temporary Internet Files\Content.IE5\IMR3J797\training[1].gif"/>
          <p:cNvPicPr>
            <a:picLocks noChangeAspect="1" noChangeArrowheads="1"/>
          </p:cNvPicPr>
          <p:nvPr/>
        </p:nvPicPr>
        <p:blipFill>
          <a:blip r:embed="rId14" cstate="print"/>
          <a:srcRect/>
          <a:stretch>
            <a:fillRect/>
          </a:stretch>
        </p:blipFill>
        <p:spPr bwMode="auto">
          <a:xfrm>
            <a:off x="1547664" y="3645024"/>
            <a:ext cx="683568" cy="432048"/>
          </a:xfrm>
          <a:prstGeom prst="rect">
            <a:avLst/>
          </a:prstGeom>
          <a:noFill/>
        </p:spPr>
      </p:pic>
      <p:pic>
        <p:nvPicPr>
          <p:cNvPr id="52" name="Picture 6" descr="C:\Users\cconnors\AppData\Local\Microsoft\Windows\Temporary Internet Files\Content.IE5\IMR3J797\training[1].gif"/>
          <p:cNvPicPr>
            <a:picLocks noChangeAspect="1" noChangeArrowheads="1"/>
          </p:cNvPicPr>
          <p:nvPr/>
        </p:nvPicPr>
        <p:blipFill>
          <a:blip r:embed="rId14" cstate="print"/>
          <a:srcRect/>
          <a:stretch>
            <a:fillRect/>
          </a:stretch>
        </p:blipFill>
        <p:spPr bwMode="auto">
          <a:xfrm>
            <a:off x="3131840" y="3861048"/>
            <a:ext cx="576064" cy="432048"/>
          </a:xfrm>
          <a:prstGeom prst="rect">
            <a:avLst/>
          </a:prstGeom>
          <a:noFill/>
        </p:spPr>
      </p:pic>
      <p:pic>
        <p:nvPicPr>
          <p:cNvPr id="53" name="Picture 6" descr="C:\Users\cconnors\AppData\Local\Microsoft\Windows\Temporary Internet Files\Content.IE5\IMR3J797\training[1].gif"/>
          <p:cNvPicPr>
            <a:picLocks noChangeAspect="1" noChangeArrowheads="1"/>
          </p:cNvPicPr>
          <p:nvPr/>
        </p:nvPicPr>
        <p:blipFill>
          <a:blip r:embed="rId14" cstate="print"/>
          <a:srcRect/>
          <a:stretch>
            <a:fillRect/>
          </a:stretch>
        </p:blipFill>
        <p:spPr bwMode="auto">
          <a:xfrm>
            <a:off x="4788024" y="3789040"/>
            <a:ext cx="576064" cy="360040"/>
          </a:xfrm>
          <a:prstGeom prst="rect">
            <a:avLst/>
          </a:prstGeom>
          <a:noFill/>
        </p:spPr>
      </p:pic>
      <p:pic>
        <p:nvPicPr>
          <p:cNvPr id="54" name="Picture 7" descr="C:\Users\cconnors\AppData\Local\Microsoft\Windows\Temporary Internet Files\Content.IE5\9Q7WTJUZ\afgcarw[1].jpg"/>
          <p:cNvPicPr>
            <a:picLocks noChangeAspect="1" noChangeArrowheads="1"/>
          </p:cNvPicPr>
          <p:nvPr/>
        </p:nvPicPr>
        <p:blipFill>
          <a:blip r:embed="rId17" cstate="print"/>
          <a:srcRect/>
          <a:stretch>
            <a:fillRect/>
          </a:stretch>
        </p:blipFill>
        <p:spPr bwMode="auto">
          <a:xfrm>
            <a:off x="5652120" y="3717032"/>
            <a:ext cx="432048" cy="402096"/>
          </a:xfrm>
          <a:prstGeom prst="rect">
            <a:avLst/>
          </a:prstGeom>
          <a:noFill/>
        </p:spPr>
      </p:pic>
      <p:pic>
        <p:nvPicPr>
          <p:cNvPr id="55" name="Picture 7" descr="C:\Users\cconnors\AppData\Local\Microsoft\Windows\Temporary Internet Files\Content.IE5\9Q7WTJUZ\afgcarw[1].jpg"/>
          <p:cNvPicPr>
            <a:picLocks noChangeAspect="1" noChangeArrowheads="1"/>
          </p:cNvPicPr>
          <p:nvPr/>
        </p:nvPicPr>
        <p:blipFill>
          <a:blip r:embed="rId18" cstate="print"/>
          <a:srcRect/>
          <a:stretch>
            <a:fillRect/>
          </a:stretch>
        </p:blipFill>
        <p:spPr bwMode="auto">
          <a:xfrm>
            <a:off x="4067944" y="3789040"/>
            <a:ext cx="428118" cy="474104"/>
          </a:xfrm>
          <a:prstGeom prst="rect">
            <a:avLst/>
          </a:prstGeom>
          <a:noFill/>
        </p:spPr>
      </p:pic>
      <p:pic>
        <p:nvPicPr>
          <p:cNvPr id="56" name="Picture 7" descr="C:\Users\cconnors\AppData\Local\Microsoft\Windows\Temporary Internet Files\Content.IE5\9Q7WTJUZ\afgcarw[1].jpg"/>
          <p:cNvPicPr>
            <a:picLocks noChangeAspect="1" noChangeArrowheads="1"/>
          </p:cNvPicPr>
          <p:nvPr/>
        </p:nvPicPr>
        <p:blipFill>
          <a:blip r:embed="rId19" cstate="print"/>
          <a:srcRect/>
          <a:stretch>
            <a:fillRect/>
          </a:stretch>
        </p:blipFill>
        <p:spPr bwMode="auto">
          <a:xfrm>
            <a:off x="7164288" y="3717032"/>
            <a:ext cx="576932" cy="432048"/>
          </a:xfrm>
          <a:prstGeom prst="rect">
            <a:avLst/>
          </a:prstGeom>
          <a:noFill/>
        </p:spPr>
      </p:pic>
      <p:pic>
        <p:nvPicPr>
          <p:cNvPr id="57" name="Picture 7" descr="C:\Users\cconnors\AppData\Local\Microsoft\Windows\Temporary Internet Files\Content.IE5\9Q7WTJUZ\afgcarw[1].jpg"/>
          <p:cNvPicPr>
            <a:picLocks noChangeAspect="1" noChangeArrowheads="1"/>
          </p:cNvPicPr>
          <p:nvPr/>
        </p:nvPicPr>
        <p:blipFill>
          <a:blip r:embed="rId20" cstate="print"/>
          <a:srcRect/>
          <a:stretch>
            <a:fillRect/>
          </a:stretch>
        </p:blipFill>
        <p:spPr bwMode="auto">
          <a:xfrm>
            <a:off x="8821929" y="3789040"/>
            <a:ext cx="644142" cy="402096"/>
          </a:xfrm>
          <a:prstGeom prst="rect">
            <a:avLst/>
          </a:prstGeom>
          <a:noFill/>
        </p:spPr>
      </p:pic>
      <p:pic>
        <p:nvPicPr>
          <p:cNvPr id="45" name="Picture 7" descr="C:\Users\cconnors\AppData\Local\Microsoft\Windows\Temporary Internet Files\Content.IE5\9Q7WTJUZ\afgcarw[1].jpg"/>
          <p:cNvPicPr>
            <a:picLocks noChangeAspect="1" noChangeArrowheads="1"/>
          </p:cNvPicPr>
          <p:nvPr/>
        </p:nvPicPr>
        <p:blipFill>
          <a:blip r:embed="rId18" cstate="print"/>
          <a:srcRect/>
          <a:stretch>
            <a:fillRect/>
          </a:stretch>
        </p:blipFill>
        <p:spPr bwMode="auto">
          <a:xfrm>
            <a:off x="3923928" y="5733256"/>
            <a:ext cx="644142" cy="546112"/>
          </a:xfrm>
          <a:prstGeom prst="rect">
            <a:avLst/>
          </a:prstGeom>
          <a:noFill/>
        </p:spPr>
      </p:pic>
      <p:pic>
        <p:nvPicPr>
          <p:cNvPr id="46" name="Picture 7" descr="C:\Users\cconnors\AppData\Local\Microsoft\Windows\Temporary Internet Files\Content.IE5\9Q7WTJUZ\afgcarw[1].jpg"/>
          <p:cNvPicPr>
            <a:picLocks noChangeAspect="1" noChangeArrowheads="1"/>
          </p:cNvPicPr>
          <p:nvPr/>
        </p:nvPicPr>
        <p:blipFill>
          <a:blip r:embed="rId18" cstate="print"/>
          <a:srcRect/>
          <a:stretch>
            <a:fillRect/>
          </a:stretch>
        </p:blipFill>
        <p:spPr bwMode="auto">
          <a:xfrm>
            <a:off x="7164288" y="5661248"/>
            <a:ext cx="504056" cy="546112"/>
          </a:xfrm>
          <a:prstGeom prst="rect">
            <a:avLst/>
          </a:prstGeom>
          <a:noFill/>
        </p:spPr>
      </p:pic>
      <p:pic>
        <p:nvPicPr>
          <p:cNvPr id="47" name="Picture 7" descr="C:\Users\cconnors\AppData\Local\Microsoft\Windows\Temporary Internet Files\Content.IE5\9Q7WTJUZ\afgcarw[1].jpg"/>
          <p:cNvPicPr>
            <a:picLocks noChangeAspect="1" noChangeArrowheads="1"/>
          </p:cNvPicPr>
          <p:nvPr/>
        </p:nvPicPr>
        <p:blipFill>
          <a:blip r:embed="rId18" cstate="print"/>
          <a:srcRect/>
          <a:stretch>
            <a:fillRect/>
          </a:stretch>
        </p:blipFill>
        <p:spPr bwMode="auto">
          <a:xfrm>
            <a:off x="8821929" y="5661248"/>
            <a:ext cx="644142" cy="432048"/>
          </a:xfrm>
          <a:prstGeom prst="rect">
            <a:avLst/>
          </a:prstGeom>
          <a:noFill/>
        </p:spPr>
      </p:pic>
      <p:sp>
        <p:nvSpPr>
          <p:cNvPr id="58" name="TextBox 57"/>
          <p:cNvSpPr txBox="1"/>
          <p:nvPr/>
        </p:nvSpPr>
        <p:spPr>
          <a:xfrm>
            <a:off x="2267744" y="3861048"/>
            <a:ext cx="576064" cy="261610"/>
          </a:xfrm>
          <a:prstGeom prst="rect">
            <a:avLst/>
          </a:prstGeom>
          <a:noFill/>
        </p:spPr>
        <p:txBody>
          <a:bodyPr wrap="square" rtlCol="0">
            <a:spAutoFit/>
          </a:bodyPr>
          <a:lstStyle/>
          <a:p>
            <a:r>
              <a:rPr lang="en-IE" sz="1100" dirty="0" smtClean="0"/>
              <a:t>OR</a:t>
            </a:r>
            <a:endParaRPr lang="en-IE" sz="1100" dirty="0"/>
          </a:p>
        </p:txBody>
      </p:sp>
      <p:sp>
        <p:nvSpPr>
          <p:cNvPr id="59" name="TextBox 58"/>
          <p:cNvSpPr txBox="1"/>
          <p:nvPr/>
        </p:nvSpPr>
        <p:spPr>
          <a:xfrm>
            <a:off x="3635896" y="3959478"/>
            <a:ext cx="648072" cy="261610"/>
          </a:xfrm>
          <a:prstGeom prst="rect">
            <a:avLst/>
          </a:prstGeom>
          <a:noFill/>
        </p:spPr>
        <p:txBody>
          <a:bodyPr wrap="square" rtlCol="0">
            <a:spAutoFit/>
          </a:bodyPr>
          <a:lstStyle/>
          <a:p>
            <a:r>
              <a:rPr lang="en-IE" sz="1100" dirty="0" smtClean="0"/>
              <a:t>OR</a:t>
            </a:r>
            <a:endParaRPr lang="en-IE" sz="1100" dirty="0"/>
          </a:p>
        </p:txBody>
      </p:sp>
      <p:sp>
        <p:nvSpPr>
          <p:cNvPr id="61" name="TextBox 60"/>
          <p:cNvSpPr txBox="1"/>
          <p:nvPr/>
        </p:nvSpPr>
        <p:spPr>
          <a:xfrm>
            <a:off x="2267744" y="5949280"/>
            <a:ext cx="576064" cy="261610"/>
          </a:xfrm>
          <a:prstGeom prst="rect">
            <a:avLst/>
          </a:prstGeom>
          <a:noFill/>
        </p:spPr>
        <p:txBody>
          <a:bodyPr wrap="square" rtlCol="0">
            <a:spAutoFit/>
          </a:bodyPr>
          <a:lstStyle/>
          <a:p>
            <a:r>
              <a:rPr lang="en-IE" sz="1100" dirty="0" smtClean="0"/>
              <a:t>OR</a:t>
            </a:r>
            <a:endParaRPr lang="en-IE" sz="1100" dirty="0"/>
          </a:p>
        </p:txBody>
      </p:sp>
      <p:sp>
        <p:nvSpPr>
          <p:cNvPr id="62" name="TextBox 61"/>
          <p:cNvSpPr txBox="1"/>
          <p:nvPr/>
        </p:nvSpPr>
        <p:spPr>
          <a:xfrm>
            <a:off x="6732240" y="5805264"/>
            <a:ext cx="576064" cy="261610"/>
          </a:xfrm>
          <a:prstGeom prst="rect">
            <a:avLst/>
          </a:prstGeom>
          <a:noFill/>
        </p:spPr>
        <p:txBody>
          <a:bodyPr wrap="square" rtlCol="0">
            <a:spAutoFit/>
          </a:bodyPr>
          <a:lstStyle/>
          <a:p>
            <a:r>
              <a:rPr lang="en-IE" sz="1100" dirty="0" smtClean="0"/>
              <a:t>OR</a:t>
            </a:r>
            <a:endParaRPr lang="en-IE" sz="1100" dirty="0"/>
          </a:p>
        </p:txBody>
      </p:sp>
      <p:sp>
        <p:nvSpPr>
          <p:cNvPr id="63" name="TextBox 62"/>
          <p:cNvSpPr txBox="1"/>
          <p:nvPr/>
        </p:nvSpPr>
        <p:spPr>
          <a:xfrm rot="10977681" flipV="1">
            <a:off x="8394798" y="5891978"/>
            <a:ext cx="576064" cy="261610"/>
          </a:xfrm>
          <a:prstGeom prst="rect">
            <a:avLst/>
          </a:prstGeom>
          <a:noFill/>
        </p:spPr>
        <p:txBody>
          <a:bodyPr wrap="square" rtlCol="0">
            <a:spAutoFit/>
          </a:bodyPr>
          <a:lstStyle/>
          <a:p>
            <a:r>
              <a:rPr lang="en-IE" sz="1100" dirty="0" smtClean="0"/>
              <a:t>OR</a:t>
            </a:r>
            <a:endParaRPr lang="en-IE" sz="1100" dirty="0"/>
          </a:p>
        </p:txBody>
      </p:sp>
      <p:grpSp>
        <p:nvGrpSpPr>
          <p:cNvPr id="67" name="Group 66"/>
          <p:cNvGrpSpPr/>
          <p:nvPr/>
        </p:nvGrpSpPr>
        <p:grpSpPr>
          <a:xfrm>
            <a:off x="6156176" y="1916832"/>
            <a:ext cx="1368152" cy="729276"/>
            <a:chOff x="4139960" y="1152124"/>
            <a:chExt cx="1368152" cy="729276"/>
          </a:xfrm>
          <a:scene3d>
            <a:camera prst="orthographicFront"/>
            <a:lightRig rig="flat" dir="t"/>
          </a:scene3d>
        </p:grpSpPr>
        <p:sp>
          <p:nvSpPr>
            <p:cNvPr id="68" name="Rounded Rectangle 67"/>
            <p:cNvSpPr/>
            <p:nvPr/>
          </p:nvSpPr>
          <p:spPr>
            <a:xfrm>
              <a:off x="4139960" y="1152124"/>
              <a:ext cx="1343381" cy="69816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9" name="Rounded Rectangle 4"/>
            <p:cNvSpPr/>
            <p:nvPr/>
          </p:nvSpPr>
          <p:spPr>
            <a:xfrm>
              <a:off x="4139960" y="1224132"/>
              <a:ext cx="1368152" cy="65726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E" sz="1100" kern="1200" dirty="0" smtClean="0"/>
                <a:t>Stage I</a:t>
              </a:r>
            </a:p>
            <a:p>
              <a:pPr lvl="0" algn="ctr" defTabSz="488950">
                <a:lnSpc>
                  <a:spcPct val="90000"/>
                </a:lnSpc>
                <a:spcBef>
                  <a:spcPct val="0"/>
                </a:spcBef>
                <a:spcAft>
                  <a:spcPct val="35000"/>
                </a:spcAft>
              </a:pPr>
              <a:r>
                <a:rPr lang="en-IE" sz="1100" kern="1200" dirty="0" smtClean="0"/>
                <a:t>Open Mon 22</a:t>
              </a:r>
              <a:r>
                <a:rPr lang="en-IE" sz="1100" kern="1200" baseline="30000" dirty="0" smtClean="0"/>
                <a:t>nd</a:t>
              </a:r>
              <a:r>
                <a:rPr lang="en-IE" sz="1100" kern="1200" dirty="0" smtClean="0"/>
                <a:t> May </a:t>
              </a:r>
            </a:p>
            <a:p>
              <a:pPr lvl="0" algn="ctr" defTabSz="488950">
                <a:lnSpc>
                  <a:spcPct val="90000"/>
                </a:lnSpc>
                <a:spcBef>
                  <a:spcPct val="0"/>
                </a:spcBef>
                <a:spcAft>
                  <a:spcPct val="35000"/>
                </a:spcAft>
              </a:pPr>
              <a:r>
                <a:rPr lang="en-IE" sz="1100" kern="1200" dirty="0" smtClean="0"/>
                <a:t>Close Fri 2</a:t>
              </a:r>
              <a:r>
                <a:rPr lang="en-IE" sz="1100" kern="1200" baseline="30000" dirty="0" smtClean="0"/>
                <a:t>nd</a:t>
              </a:r>
              <a:r>
                <a:rPr lang="en-IE" sz="1100" kern="1200" dirty="0" smtClean="0"/>
                <a:t> June</a:t>
              </a:r>
            </a:p>
          </p:txBody>
        </p:sp>
      </p:grpSp>
      <p:sp>
        <p:nvSpPr>
          <p:cNvPr id="70" name="Up-Down Arrow 69"/>
          <p:cNvSpPr/>
          <p:nvPr/>
        </p:nvSpPr>
        <p:spPr bwMode="auto">
          <a:xfrm>
            <a:off x="6516216" y="2564904"/>
            <a:ext cx="1080120" cy="165618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71" name="TextBox 70"/>
          <p:cNvSpPr txBox="1"/>
          <p:nvPr/>
        </p:nvSpPr>
        <p:spPr>
          <a:xfrm>
            <a:off x="6660232" y="2924944"/>
            <a:ext cx="936104" cy="261610"/>
          </a:xfrm>
          <a:prstGeom prst="rect">
            <a:avLst/>
          </a:prstGeom>
          <a:noFill/>
        </p:spPr>
        <p:txBody>
          <a:bodyPr wrap="square" rtlCol="0">
            <a:spAutoFit/>
          </a:bodyPr>
          <a:lstStyle/>
          <a:p>
            <a:r>
              <a:rPr lang="en-IE" sz="1100" dirty="0" smtClean="0"/>
              <a:t>Evaluation</a:t>
            </a:r>
          </a:p>
        </p:txBody>
      </p:sp>
      <p:sp>
        <p:nvSpPr>
          <p:cNvPr id="72" name="TextBox 71"/>
          <p:cNvSpPr txBox="1"/>
          <p:nvPr/>
        </p:nvSpPr>
        <p:spPr>
          <a:xfrm>
            <a:off x="5076056" y="5877272"/>
            <a:ext cx="648072" cy="261610"/>
          </a:xfrm>
          <a:prstGeom prst="rect">
            <a:avLst/>
          </a:prstGeom>
          <a:noFill/>
        </p:spPr>
        <p:txBody>
          <a:bodyPr wrap="square" rtlCol="0">
            <a:spAutoFit/>
          </a:bodyPr>
          <a:lstStyle/>
          <a:p>
            <a:r>
              <a:rPr lang="en-IE" sz="1100" dirty="0" smtClean="0"/>
              <a:t>   OR</a:t>
            </a:r>
            <a:endParaRPr lang="en-IE" sz="1100" dirty="0"/>
          </a:p>
        </p:txBody>
      </p:sp>
      <p:sp>
        <p:nvSpPr>
          <p:cNvPr id="73" name="Rounded Rectangle 72"/>
          <p:cNvSpPr/>
          <p:nvPr/>
        </p:nvSpPr>
        <p:spPr>
          <a:xfrm>
            <a:off x="7884368" y="4293096"/>
            <a:ext cx="1656184" cy="792088"/>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algn="ctr"/>
            <a:r>
              <a:rPr lang="en-IE" sz="1050" dirty="0" smtClean="0"/>
              <a:t>Stage II</a:t>
            </a:r>
          </a:p>
          <a:p>
            <a:pPr lvl="0"/>
            <a:r>
              <a:rPr lang="en-IE" sz="1050" dirty="0" smtClean="0"/>
              <a:t>Open Fri 16</a:t>
            </a:r>
            <a:r>
              <a:rPr lang="en-IE" sz="1050" baseline="30000" dirty="0" smtClean="0"/>
              <a:t>th</a:t>
            </a:r>
            <a:r>
              <a:rPr lang="en-IE" sz="1050" dirty="0" smtClean="0"/>
              <a:t> June </a:t>
            </a:r>
          </a:p>
          <a:p>
            <a:pPr lvl="0"/>
            <a:r>
              <a:rPr lang="en-IE" sz="1050" dirty="0" smtClean="0"/>
              <a:t>Close Fri 11</a:t>
            </a:r>
            <a:r>
              <a:rPr lang="en-IE" sz="1050" baseline="30000" dirty="0" smtClean="0"/>
              <a:t>th</a:t>
            </a:r>
            <a:r>
              <a:rPr lang="en-IE" sz="1050" dirty="0" smtClean="0"/>
              <a:t> Aug</a:t>
            </a:r>
          </a:p>
          <a:p>
            <a:pPr algn="ctr"/>
            <a:endParaRPr lang="en-IE" sz="1400" dirty="0" smtClean="0"/>
          </a:p>
        </p:txBody>
      </p:sp>
      <p:pic>
        <p:nvPicPr>
          <p:cNvPr id="74" name="Picture 6" descr="C:\Users\cconnors\AppData\Local\Microsoft\Windows\Temporary Internet Files\Content.IE5\IMR3J797\training[1].gif"/>
          <p:cNvPicPr>
            <a:picLocks noChangeAspect="1" noChangeArrowheads="1"/>
          </p:cNvPicPr>
          <p:nvPr/>
        </p:nvPicPr>
        <p:blipFill>
          <a:blip r:embed="rId14" cstate="print"/>
          <a:srcRect/>
          <a:stretch>
            <a:fillRect/>
          </a:stretch>
        </p:blipFill>
        <p:spPr bwMode="auto">
          <a:xfrm>
            <a:off x="6156176" y="3789040"/>
            <a:ext cx="648072" cy="432048"/>
          </a:xfrm>
          <a:prstGeom prst="rect">
            <a:avLst/>
          </a:prstGeom>
          <a:noFill/>
        </p:spPr>
      </p:pic>
      <p:sp>
        <p:nvSpPr>
          <p:cNvPr id="75" name="TextBox 74"/>
          <p:cNvSpPr txBox="1"/>
          <p:nvPr/>
        </p:nvSpPr>
        <p:spPr>
          <a:xfrm>
            <a:off x="8388424" y="3861048"/>
            <a:ext cx="432048" cy="430887"/>
          </a:xfrm>
          <a:prstGeom prst="rect">
            <a:avLst/>
          </a:prstGeom>
          <a:noFill/>
        </p:spPr>
        <p:txBody>
          <a:bodyPr wrap="square" rtlCol="0">
            <a:spAutoFit/>
          </a:bodyPr>
          <a:lstStyle/>
          <a:p>
            <a:r>
              <a:rPr lang="en-IE" sz="1100" dirty="0" smtClean="0"/>
              <a:t>   OR</a:t>
            </a:r>
            <a:endParaRPr lang="en-IE" sz="1100" dirty="0"/>
          </a:p>
        </p:txBody>
      </p:sp>
      <p:sp>
        <p:nvSpPr>
          <p:cNvPr id="77" name="Down Arrow 76"/>
          <p:cNvSpPr/>
          <p:nvPr/>
        </p:nvSpPr>
        <p:spPr bwMode="auto">
          <a:xfrm>
            <a:off x="8207896" y="5085184"/>
            <a:ext cx="936104"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78" name="TextBox 77"/>
          <p:cNvSpPr txBox="1"/>
          <p:nvPr/>
        </p:nvSpPr>
        <p:spPr>
          <a:xfrm>
            <a:off x="8100392" y="5085184"/>
            <a:ext cx="1043608" cy="430887"/>
          </a:xfrm>
          <a:prstGeom prst="rect">
            <a:avLst/>
          </a:prstGeom>
          <a:noFill/>
        </p:spPr>
        <p:txBody>
          <a:bodyPr wrap="square" rtlCol="0">
            <a:spAutoFit/>
          </a:bodyPr>
          <a:lstStyle/>
          <a:p>
            <a:r>
              <a:rPr lang="en-IE" sz="1100" dirty="0" smtClean="0"/>
              <a:t>Evaluation</a:t>
            </a:r>
          </a:p>
          <a:p>
            <a:r>
              <a:rPr lang="en-IE" sz="1100" dirty="0" smtClean="0"/>
              <a:t>(Sept – Oct)</a:t>
            </a:r>
            <a:endParaRPr lang="en-IE" sz="1100" dirty="0"/>
          </a:p>
        </p:txBody>
      </p:sp>
      <p:pic>
        <p:nvPicPr>
          <p:cNvPr id="79" name="Picture 7" descr="C:\Users\cconnors\AppData\Local\Microsoft\Windows\Temporary Internet Files\Content.IE5\9Q7WTJUZ\afgcarw[1].jpg"/>
          <p:cNvPicPr>
            <a:picLocks noChangeAspect="1" noChangeArrowheads="1"/>
          </p:cNvPicPr>
          <p:nvPr/>
        </p:nvPicPr>
        <p:blipFill>
          <a:blip r:embed="rId16" cstate="print"/>
          <a:srcRect/>
          <a:stretch>
            <a:fillRect/>
          </a:stretch>
        </p:blipFill>
        <p:spPr bwMode="auto">
          <a:xfrm>
            <a:off x="2627784" y="5723666"/>
            <a:ext cx="504056" cy="483693"/>
          </a:xfrm>
          <a:prstGeom prst="rect">
            <a:avLst/>
          </a:prstGeom>
          <a:noFill/>
        </p:spPr>
      </p:pic>
      <p:pic>
        <p:nvPicPr>
          <p:cNvPr id="80" name="Picture 5" descr="C:\Users\cconnors\AppData\Local\Microsoft\Windows\Temporary Internet Files\Content.IE5\E6SK2IJT\0511-0809-0703-4604_Signing_a_Contract_Clip_Art_clipart_image[1].jpg"/>
          <p:cNvPicPr>
            <a:picLocks noChangeAspect="1" noChangeArrowheads="1"/>
          </p:cNvPicPr>
          <p:nvPr/>
        </p:nvPicPr>
        <p:blipFill>
          <a:blip r:embed="rId13" cstate="print"/>
          <a:srcRect/>
          <a:stretch>
            <a:fillRect/>
          </a:stretch>
        </p:blipFill>
        <p:spPr bwMode="auto">
          <a:xfrm>
            <a:off x="7812360" y="5589240"/>
            <a:ext cx="576064" cy="576064"/>
          </a:xfrm>
          <a:prstGeom prst="rect">
            <a:avLst/>
          </a:prstGeom>
          <a:noFill/>
        </p:spPr>
      </p:pic>
      <p:sp>
        <p:nvSpPr>
          <p:cNvPr id="81" name="TextBox 80"/>
          <p:cNvSpPr txBox="1"/>
          <p:nvPr/>
        </p:nvSpPr>
        <p:spPr>
          <a:xfrm>
            <a:off x="3635896" y="5805264"/>
            <a:ext cx="576064" cy="261610"/>
          </a:xfrm>
          <a:prstGeom prst="rect">
            <a:avLst/>
          </a:prstGeom>
          <a:noFill/>
        </p:spPr>
        <p:txBody>
          <a:bodyPr wrap="square" rtlCol="0">
            <a:spAutoFit/>
          </a:bodyPr>
          <a:lstStyle/>
          <a:p>
            <a:r>
              <a:rPr lang="en-IE" sz="1100" dirty="0" smtClean="0"/>
              <a:t>OR</a:t>
            </a:r>
            <a:endParaRPr lang="en-IE" sz="1100" dirty="0"/>
          </a:p>
        </p:txBody>
      </p:sp>
      <p:pic>
        <p:nvPicPr>
          <p:cNvPr id="64" name="Picture 7" descr="C:\Users\cconnors\AppData\Local\Microsoft\Windows\Temporary Internet Files\Content.IE5\9Q7WTJUZ\afgcarw[1].jpg"/>
          <p:cNvPicPr>
            <a:picLocks noChangeAspect="1" noChangeArrowheads="1"/>
          </p:cNvPicPr>
          <p:nvPr/>
        </p:nvPicPr>
        <p:blipFill>
          <a:blip r:embed="rId18" cstate="print"/>
          <a:srcRect/>
          <a:stretch>
            <a:fillRect/>
          </a:stretch>
        </p:blipFill>
        <p:spPr bwMode="auto">
          <a:xfrm>
            <a:off x="2627784" y="3717032"/>
            <a:ext cx="428118" cy="474104"/>
          </a:xfrm>
          <a:prstGeom prst="rect">
            <a:avLst/>
          </a:prstGeom>
          <a:noFill/>
        </p:spPr>
      </p:pic>
      <p:sp>
        <p:nvSpPr>
          <p:cNvPr id="65" name="Rounded Rectangle 4"/>
          <p:cNvSpPr/>
          <p:nvPr/>
        </p:nvSpPr>
        <p:spPr>
          <a:xfrm>
            <a:off x="4788024" y="1916832"/>
            <a:ext cx="1302483" cy="65726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E" sz="1100" kern="1200" dirty="0" smtClean="0"/>
              <a:t>Stage I</a:t>
            </a:r>
          </a:p>
          <a:p>
            <a:pPr lvl="0" algn="ctr" defTabSz="488950">
              <a:lnSpc>
                <a:spcPct val="90000"/>
              </a:lnSpc>
              <a:spcBef>
                <a:spcPct val="0"/>
              </a:spcBef>
              <a:spcAft>
                <a:spcPct val="35000"/>
              </a:spcAft>
            </a:pPr>
            <a:r>
              <a:rPr lang="en-IE" sz="1100" kern="1200" dirty="0" smtClean="0"/>
              <a:t>Open Mon 21</a:t>
            </a:r>
            <a:r>
              <a:rPr lang="en-IE" sz="1100" kern="1200" baseline="30000" dirty="0" smtClean="0"/>
              <a:t>st</a:t>
            </a:r>
            <a:r>
              <a:rPr lang="en-IE" sz="1100" kern="1200" dirty="0" smtClean="0"/>
              <a:t> Nov </a:t>
            </a:r>
          </a:p>
          <a:p>
            <a:pPr lvl="0" algn="ctr" defTabSz="488950">
              <a:lnSpc>
                <a:spcPct val="90000"/>
              </a:lnSpc>
              <a:spcBef>
                <a:spcPct val="0"/>
              </a:spcBef>
              <a:spcAft>
                <a:spcPct val="35000"/>
              </a:spcAft>
            </a:pPr>
            <a:r>
              <a:rPr lang="en-IE" sz="1100" kern="1200" dirty="0" smtClean="0"/>
              <a:t>Close Fri 2</a:t>
            </a:r>
            <a:r>
              <a:rPr lang="en-IE" sz="1100" kern="1200" baseline="30000" dirty="0" smtClean="0"/>
              <a:t>nd</a:t>
            </a:r>
            <a:r>
              <a:rPr lang="en-IE" sz="1100" kern="1200" dirty="0" smtClean="0"/>
              <a:t> Dec</a:t>
            </a:r>
          </a:p>
        </p:txBody>
      </p:sp>
      <p:sp>
        <p:nvSpPr>
          <p:cNvPr id="76" name="Rounded Rectangle 75"/>
          <p:cNvSpPr/>
          <p:nvPr/>
        </p:nvSpPr>
        <p:spPr>
          <a:xfrm>
            <a:off x="4788024" y="1844824"/>
            <a:ext cx="1343381" cy="698166"/>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3" name="Rounded Rectangle 4"/>
          <p:cNvSpPr/>
          <p:nvPr/>
        </p:nvSpPr>
        <p:spPr>
          <a:xfrm>
            <a:off x="4788024" y="1844824"/>
            <a:ext cx="1368152" cy="72927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IE" sz="1100" kern="1200" dirty="0" smtClean="0"/>
              <a:t>Stage I</a:t>
            </a:r>
          </a:p>
          <a:p>
            <a:pPr lvl="0" algn="ctr" defTabSz="488950">
              <a:lnSpc>
                <a:spcPct val="90000"/>
              </a:lnSpc>
              <a:spcBef>
                <a:spcPct val="0"/>
              </a:spcBef>
              <a:spcAft>
                <a:spcPct val="35000"/>
              </a:spcAft>
            </a:pPr>
            <a:r>
              <a:rPr lang="en-IE" sz="1100" kern="1200" dirty="0" smtClean="0"/>
              <a:t>Open Mon 22</a:t>
            </a:r>
            <a:r>
              <a:rPr lang="en-IE" sz="1100" kern="1200" baseline="30000" dirty="0" smtClean="0"/>
              <a:t>nd</a:t>
            </a:r>
            <a:r>
              <a:rPr lang="en-IE" sz="1100" kern="1200" dirty="0" smtClean="0"/>
              <a:t> May </a:t>
            </a:r>
          </a:p>
          <a:p>
            <a:pPr lvl="0" algn="ctr" defTabSz="488950">
              <a:lnSpc>
                <a:spcPct val="90000"/>
              </a:lnSpc>
              <a:spcBef>
                <a:spcPct val="0"/>
              </a:spcBef>
              <a:spcAft>
                <a:spcPct val="35000"/>
              </a:spcAft>
            </a:pPr>
            <a:r>
              <a:rPr lang="en-IE" sz="1100" kern="1200" dirty="0" smtClean="0"/>
              <a:t>Close Fri 2</a:t>
            </a:r>
            <a:r>
              <a:rPr lang="en-IE" sz="1100" kern="1200" baseline="30000" dirty="0" smtClean="0"/>
              <a:t>nd</a:t>
            </a:r>
            <a:r>
              <a:rPr lang="en-IE" sz="1100" kern="1200" dirty="0" smtClean="0"/>
              <a:t> June</a:t>
            </a:r>
          </a:p>
        </p:txBody>
      </p:sp>
      <p:sp>
        <p:nvSpPr>
          <p:cNvPr id="84" name="Up-Down Arrow 83"/>
          <p:cNvSpPr/>
          <p:nvPr/>
        </p:nvSpPr>
        <p:spPr bwMode="auto">
          <a:xfrm>
            <a:off x="4932040" y="2492896"/>
            <a:ext cx="1080120" cy="1656184"/>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85" name="TextBox 84"/>
          <p:cNvSpPr txBox="1"/>
          <p:nvPr/>
        </p:nvSpPr>
        <p:spPr>
          <a:xfrm>
            <a:off x="5004048" y="2924944"/>
            <a:ext cx="936104" cy="261610"/>
          </a:xfrm>
          <a:prstGeom prst="rect">
            <a:avLst/>
          </a:prstGeom>
          <a:noFill/>
        </p:spPr>
        <p:txBody>
          <a:bodyPr wrap="square" rtlCol="0">
            <a:spAutoFit/>
          </a:bodyPr>
          <a:lstStyle/>
          <a:p>
            <a:r>
              <a:rPr lang="en-IE" sz="1100" dirty="0" smtClean="0"/>
              <a:t>Evaluation</a:t>
            </a:r>
          </a:p>
        </p:txBody>
      </p:sp>
      <p:sp>
        <p:nvSpPr>
          <p:cNvPr id="86" name="TextBox 85"/>
          <p:cNvSpPr txBox="1"/>
          <p:nvPr/>
        </p:nvSpPr>
        <p:spPr>
          <a:xfrm>
            <a:off x="5292080" y="3861048"/>
            <a:ext cx="648072" cy="261610"/>
          </a:xfrm>
          <a:prstGeom prst="rect">
            <a:avLst/>
          </a:prstGeom>
          <a:noFill/>
        </p:spPr>
        <p:txBody>
          <a:bodyPr wrap="square" rtlCol="0">
            <a:spAutoFit/>
          </a:bodyPr>
          <a:lstStyle/>
          <a:p>
            <a:r>
              <a:rPr lang="en-IE" sz="1100" dirty="0" smtClean="0"/>
              <a:t>OR</a:t>
            </a:r>
            <a:endParaRPr lang="en-IE" sz="1100" dirty="0"/>
          </a:p>
        </p:txBody>
      </p:sp>
      <p:sp>
        <p:nvSpPr>
          <p:cNvPr id="87" name="TextBox 86"/>
          <p:cNvSpPr txBox="1"/>
          <p:nvPr/>
        </p:nvSpPr>
        <p:spPr>
          <a:xfrm>
            <a:off x="6804248" y="3861048"/>
            <a:ext cx="648072" cy="261610"/>
          </a:xfrm>
          <a:prstGeom prst="rect">
            <a:avLst/>
          </a:prstGeom>
          <a:noFill/>
        </p:spPr>
        <p:txBody>
          <a:bodyPr wrap="square" rtlCol="0">
            <a:spAutoFit/>
          </a:bodyPr>
          <a:lstStyle/>
          <a:p>
            <a:r>
              <a:rPr lang="en-IE" sz="1100" dirty="0" smtClean="0"/>
              <a:t>OR</a:t>
            </a:r>
            <a:endParaRPr lang="en-IE" sz="1100" dirty="0"/>
          </a:p>
        </p:txBody>
      </p:sp>
      <p:sp>
        <p:nvSpPr>
          <p:cNvPr id="88" name="Rounded Rectangle 87"/>
          <p:cNvSpPr/>
          <p:nvPr/>
        </p:nvSpPr>
        <p:spPr>
          <a:xfrm>
            <a:off x="6300192" y="4293096"/>
            <a:ext cx="1656184" cy="648072"/>
          </a:xfrm>
          <a:prstGeom prst="roundRect">
            <a:avLst>
              <a:gd name="adj" fmla="val 10000"/>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algn="ctr"/>
            <a:r>
              <a:rPr lang="en-IE" sz="1050" dirty="0" smtClean="0"/>
              <a:t>Stage II</a:t>
            </a:r>
          </a:p>
          <a:p>
            <a:pPr lvl="0"/>
            <a:r>
              <a:rPr lang="en-IE" sz="1050" dirty="0" smtClean="0"/>
              <a:t>Open Fri 16</a:t>
            </a:r>
            <a:r>
              <a:rPr lang="en-IE" sz="1050" baseline="30000" dirty="0" smtClean="0"/>
              <a:t>th</a:t>
            </a:r>
            <a:r>
              <a:rPr lang="en-IE" sz="1050" dirty="0" smtClean="0"/>
              <a:t> June</a:t>
            </a:r>
          </a:p>
          <a:p>
            <a:pPr lvl="0"/>
            <a:r>
              <a:rPr lang="en-IE" sz="1050" dirty="0" smtClean="0"/>
              <a:t>Close Fri 11</a:t>
            </a:r>
            <a:r>
              <a:rPr lang="en-IE" sz="1050" baseline="30000" dirty="0" smtClean="0"/>
              <a:t>th</a:t>
            </a:r>
            <a:r>
              <a:rPr lang="en-IE" sz="1050" dirty="0" smtClean="0"/>
              <a:t> Aug</a:t>
            </a:r>
            <a:endParaRPr lang="en-IE" sz="1400" dirty="0" smtClean="0"/>
          </a:p>
        </p:txBody>
      </p:sp>
      <p:pic>
        <p:nvPicPr>
          <p:cNvPr id="89" name="Picture 6" descr="C:\Users\cconnors\AppData\Local\Microsoft\Windows\Temporary Internet Files\Content.IE5\IMR3J797\training[1].gif"/>
          <p:cNvPicPr>
            <a:picLocks noChangeAspect="1" noChangeArrowheads="1"/>
          </p:cNvPicPr>
          <p:nvPr/>
        </p:nvPicPr>
        <p:blipFill>
          <a:blip r:embed="rId14" cstate="print"/>
          <a:srcRect/>
          <a:stretch>
            <a:fillRect/>
          </a:stretch>
        </p:blipFill>
        <p:spPr bwMode="auto">
          <a:xfrm>
            <a:off x="7812360" y="3789040"/>
            <a:ext cx="648072" cy="432048"/>
          </a:xfrm>
          <a:prstGeom prst="rect">
            <a:avLst/>
          </a:prstGeom>
          <a:noFill/>
        </p:spPr>
      </p:pic>
      <p:sp>
        <p:nvSpPr>
          <p:cNvPr id="90" name="Down Arrow 89"/>
          <p:cNvSpPr/>
          <p:nvPr/>
        </p:nvSpPr>
        <p:spPr bwMode="auto">
          <a:xfrm>
            <a:off x="4788024" y="5085184"/>
            <a:ext cx="936104" cy="8640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91" name="TextBox 90"/>
          <p:cNvSpPr txBox="1"/>
          <p:nvPr/>
        </p:nvSpPr>
        <p:spPr>
          <a:xfrm>
            <a:off x="4860032" y="5085184"/>
            <a:ext cx="936104" cy="430887"/>
          </a:xfrm>
          <a:prstGeom prst="rect">
            <a:avLst/>
          </a:prstGeom>
          <a:noFill/>
        </p:spPr>
        <p:txBody>
          <a:bodyPr wrap="square" rtlCol="0">
            <a:spAutoFit/>
          </a:bodyPr>
          <a:lstStyle/>
          <a:p>
            <a:r>
              <a:rPr lang="en-IE" sz="1100" dirty="0" smtClean="0"/>
              <a:t>Evaluation</a:t>
            </a:r>
          </a:p>
          <a:p>
            <a:r>
              <a:rPr lang="en-IE" sz="1100" dirty="0" smtClean="0"/>
              <a:t>(Sept – Oct)</a:t>
            </a:r>
            <a:endParaRPr lang="en-IE" sz="1100" dirty="0"/>
          </a:p>
        </p:txBody>
      </p:sp>
      <p:pic>
        <p:nvPicPr>
          <p:cNvPr id="92" name="Picture 5" descr="C:\Users\cconnors\AppData\Local\Microsoft\Windows\Temporary Internet Files\Content.IE5\E6SK2IJT\0511-0809-0703-4604_Signing_a_Contract_Clip_Art_clipart_image[1].jpg"/>
          <p:cNvPicPr>
            <a:picLocks noChangeAspect="1" noChangeArrowheads="1"/>
          </p:cNvPicPr>
          <p:nvPr/>
        </p:nvPicPr>
        <p:blipFill>
          <a:blip r:embed="rId13" cstate="print"/>
          <a:srcRect/>
          <a:stretch>
            <a:fillRect/>
          </a:stretch>
        </p:blipFill>
        <p:spPr bwMode="auto">
          <a:xfrm>
            <a:off x="4716016" y="5805264"/>
            <a:ext cx="504056" cy="576064"/>
          </a:xfrm>
          <a:prstGeom prst="rect">
            <a:avLst/>
          </a:prstGeom>
          <a:noFill/>
        </p:spPr>
      </p:pic>
      <p:pic>
        <p:nvPicPr>
          <p:cNvPr id="93" name="Picture 7" descr="C:\Users\cconnors\AppData\Local\Microsoft\Windows\Temporary Internet Files\Content.IE5\9Q7WTJUZ\afgcarw[1].jpg"/>
          <p:cNvPicPr>
            <a:picLocks noChangeAspect="1" noChangeArrowheads="1"/>
          </p:cNvPicPr>
          <p:nvPr/>
        </p:nvPicPr>
        <p:blipFill>
          <a:blip r:embed="rId18" cstate="print"/>
          <a:srcRect/>
          <a:stretch>
            <a:fillRect/>
          </a:stretch>
        </p:blipFill>
        <p:spPr bwMode="auto">
          <a:xfrm>
            <a:off x="5580112" y="5733256"/>
            <a:ext cx="644142" cy="546112"/>
          </a:xfrm>
          <a:prstGeom prst="rect">
            <a:avLst/>
          </a:prstGeom>
          <a:noFill/>
        </p:spPr>
      </p:pic>
      <p:sp>
        <p:nvSpPr>
          <p:cNvPr id="94" name="TextBox 93"/>
          <p:cNvSpPr txBox="1"/>
          <p:nvPr/>
        </p:nvSpPr>
        <p:spPr>
          <a:xfrm>
            <a:off x="395536" y="836712"/>
            <a:ext cx="2016224" cy="369332"/>
          </a:xfrm>
          <a:prstGeom prst="rect">
            <a:avLst/>
          </a:prstGeom>
          <a:noFill/>
        </p:spPr>
        <p:txBody>
          <a:bodyPr wrap="square" rtlCol="0">
            <a:spAutoFit/>
          </a:bodyPr>
          <a:lstStyle/>
          <a:p>
            <a:pPr algn="ctr"/>
            <a:r>
              <a:rPr lang="en-IE" b="1" dirty="0" smtClean="0">
                <a:latin typeface="Times New Roman" pitchFamily="18" charset="0"/>
                <a:cs typeface="Times New Roman" pitchFamily="18" charset="0"/>
              </a:rPr>
              <a:t>Theme 1</a:t>
            </a:r>
            <a:endParaRPr lang="en-IE" b="1" dirty="0">
              <a:latin typeface="Times New Roman" pitchFamily="18" charset="0"/>
              <a:cs typeface="Times New Roman" pitchFamily="18" charset="0"/>
            </a:endParaRPr>
          </a:p>
        </p:txBody>
      </p:sp>
      <p:sp>
        <p:nvSpPr>
          <p:cNvPr id="95" name="TextBox 94"/>
          <p:cNvSpPr txBox="1"/>
          <p:nvPr/>
        </p:nvSpPr>
        <p:spPr>
          <a:xfrm>
            <a:off x="3635896" y="908720"/>
            <a:ext cx="2376264" cy="369332"/>
          </a:xfrm>
          <a:prstGeom prst="rect">
            <a:avLst/>
          </a:prstGeom>
          <a:noFill/>
        </p:spPr>
        <p:txBody>
          <a:bodyPr wrap="square" rtlCol="0">
            <a:spAutoFit/>
          </a:bodyPr>
          <a:lstStyle/>
          <a:p>
            <a:pPr algn="ctr"/>
            <a:r>
              <a:rPr lang="en-IE" b="1" dirty="0" smtClean="0">
                <a:latin typeface="Times New Roman" pitchFamily="18" charset="0"/>
                <a:cs typeface="Times New Roman" pitchFamily="18" charset="0"/>
              </a:rPr>
              <a:t>Theme 2</a:t>
            </a:r>
            <a:endParaRPr lang="en-IE" b="1" dirty="0">
              <a:latin typeface="Times New Roman" pitchFamily="18" charset="0"/>
              <a:cs typeface="Times New Roman" pitchFamily="18" charset="0"/>
            </a:endParaRPr>
          </a:p>
        </p:txBody>
      </p:sp>
      <p:sp>
        <p:nvSpPr>
          <p:cNvPr id="96" name="TextBox 95"/>
          <p:cNvSpPr txBox="1"/>
          <p:nvPr/>
        </p:nvSpPr>
        <p:spPr>
          <a:xfrm>
            <a:off x="6804248" y="908720"/>
            <a:ext cx="2016224" cy="369332"/>
          </a:xfrm>
          <a:prstGeom prst="rect">
            <a:avLst/>
          </a:prstGeom>
          <a:noFill/>
        </p:spPr>
        <p:txBody>
          <a:bodyPr wrap="square" rtlCol="0">
            <a:spAutoFit/>
          </a:bodyPr>
          <a:lstStyle/>
          <a:p>
            <a:pPr algn="ctr"/>
            <a:r>
              <a:rPr lang="en-IE" b="1" dirty="0" smtClean="0">
                <a:solidFill>
                  <a:schemeClr val="bg1"/>
                </a:solidFill>
                <a:latin typeface="Times New Roman" pitchFamily="18" charset="0"/>
                <a:cs typeface="Times New Roman" pitchFamily="18" charset="0"/>
              </a:rPr>
              <a:t>Theme 3</a:t>
            </a:r>
            <a:endParaRPr lang="en-IE" b="1" dirty="0">
              <a:solidFill>
                <a:schemeClr val="bg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194" name="Picture 2" descr="C:\Users\cconnors\AppData\Local\Microsoft\Windows\Temporary Internet Files\Content.IE5\HD2H3A1S\money-clipart71[1].jpg"/>
          <p:cNvPicPr>
            <a:picLocks noChangeAspect="1" noChangeArrowheads="1"/>
          </p:cNvPicPr>
          <p:nvPr/>
        </p:nvPicPr>
        <p:blipFill>
          <a:blip r:embed="rId4" cstate="print"/>
          <a:srcRect/>
          <a:stretch>
            <a:fillRect/>
          </a:stretch>
        </p:blipFill>
        <p:spPr bwMode="auto">
          <a:xfrm>
            <a:off x="6660232" y="0"/>
            <a:ext cx="2366872" cy="1268760"/>
          </a:xfrm>
          <a:prstGeom prst="rect">
            <a:avLst/>
          </a:prstGeom>
          <a:noFill/>
        </p:spPr>
      </p:pic>
      <p:sp>
        <p:nvSpPr>
          <p:cNvPr id="2" name="Title 1"/>
          <p:cNvSpPr>
            <a:spLocks noGrp="1"/>
          </p:cNvSpPr>
          <p:nvPr>
            <p:ph type="title"/>
          </p:nvPr>
        </p:nvSpPr>
        <p:spPr>
          <a:xfrm>
            <a:off x="685800" y="188640"/>
            <a:ext cx="7772400" cy="792088"/>
          </a:xfrm>
        </p:spPr>
        <p:txBody>
          <a:bodyPr/>
          <a:lstStyle/>
          <a:p>
            <a:r>
              <a:rPr lang="en-IE" sz="4800" b="1" dirty="0" smtClean="0">
                <a:latin typeface="Times New Roman" pitchFamily="18" charset="0"/>
                <a:cs typeface="Times New Roman" pitchFamily="18" charset="0"/>
              </a:rPr>
              <a:t>Rate of aid </a:t>
            </a:r>
            <a:endParaRPr lang="en-IE"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124744"/>
            <a:ext cx="8134672" cy="4971256"/>
          </a:xfrm>
        </p:spPr>
        <p:txBody>
          <a:bodyPr/>
          <a:lstStyle/>
          <a:p>
            <a:r>
              <a:rPr lang="en-IE" sz="2400" dirty="0" smtClean="0">
                <a:latin typeface="Times New Roman" pitchFamily="18" charset="0"/>
                <a:cs typeface="Times New Roman" pitchFamily="18" charset="0"/>
              </a:rPr>
              <a:t>The maximum support available is €200,000. Minimum grant is €5,000</a:t>
            </a:r>
          </a:p>
          <a:p>
            <a:r>
              <a:rPr lang="en-IE" sz="2400" dirty="0" smtClean="0">
                <a:latin typeface="Times New Roman" pitchFamily="18" charset="0"/>
                <a:cs typeface="Times New Roman" pitchFamily="18" charset="0"/>
              </a:rPr>
              <a:t>Funding may be awarded under all themes and sub themes to a maximum of 50%of the total project cost. The rate of aid offered will be considered on a project by project basis.</a:t>
            </a:r>
          </a:p>
          <a:p>
            <a:r>
              <a:rPr lang="en-IE" sz="2400" dirty="0" smtClean="0">
                <a:latin typeface="Times New Roman" pitchFamily="18" charset="0"/>
                <a:cs typeface="Times New Roman" pitchFamily="18" charset="0"/>
              </a:rPr>
              <a:t>Higher maximum rate of aid may be applied for community based projects where there is no commercial basis for the project as follows;</a:t>
            </a:r>
          </a:p>
          <a:p>
            <a:r>
              <a:rPr lang="en-IE" sz="2400" dirty="0" smtClean="0">
                <a:latin typeface="Times New Roman" pitchFamily="18" charset="0"/>
                <a:cs typeface="Times New Roman" pitchFamily="18" charset="0"/>
              </a:rPr>
              <a:t> - Community body or applicant - 75% (Up to 90% might be considered under the Basic services targeted at hard to reach communities sub theme)</a:t>
            </a:r>
          </a:p>
          <a:p>
            <a:r>
              <a:rPr lang="en-IE" sz="2400" dirty="0" smtClean="0">
                <a:latin typeface="Times New Roman" pitchFamily="18" charset="0"/>
                <a:cs typeface="Times New Roman" pitchFamily="18" charset="0"/>
              </a:rPr>
              <a:t> - Private individual/company/community social enterprise – 50%</a:t>
            </a:r>
          </a:p>
          <a:p>
            <a:endParaRPr lang="en-I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360040"/>
          </a:xfrm>
        </p:spPr>
        <p:txBody>
          <a:bodyPr/>
          <a:lstStyle/>
          <a:p>
            <a:r>
              <a:rPr lang="en-IE" sz="4000" dirty="0" smtClean="0">
                <a:latin typeface="EucrosiaUPC" pitchFamily="18" charset="-34"/>
                <a:cs typeface="EucrosiaUPC" pitchFamily="18" charset="-34"/>
              </a:rPr>
              <a:t/>
            </a:r>
            <a:br>
              <a:rPr lang="en-IE" sz="4000" dirty="0" smtClean="0">
                <a:latin typeface="EucrosiaUPC" pitchFamily="18" charset="-34"/>
                <a:cs typeface="EucrosiaUPC" pitchFamily="18" charset="-34"/>
              </a:rPr>
            </a:br>
            <a:r>
              <a:rPr lang="en-IE" sz="4000" dirty="0" smtClean="0">
                <a:latin typeface="EucrosiaUPC" pitchFamily="18" charset="-34"/>
                <a:cs typeface="EucrosiaUPC" pitchFamily="18" charset="-34"/>
              </a:rPr>
              <a:t/>
            </a:r>
            <a:br>
              <a:rPr lang="en-IE" sz="4000" dirty="0" smtClean="0">
                <a:latin typeface="EucrosiaUPC" pitchFamily="18" charset="-34"/>
                <a:cs typeface="EucrosiaUPC" pitchFamily="18" charset="-34"/>
              </a:rPr>
            </a:br>
            <a:r>
              <a:rPr lang="en-IE" sz="4000" dirty="0" smtClean="0">
                <a:latin typeface="EucrosiaUPC" pitchFamily="18" charset="-34"/>
                <a:cs typeface="EucrosiaUPC" pitchFamily="18" charset="-34"/>
              </a:rPr>
              <a:t/>
            </a:r>
            <a:br>
              <a:rPr lang="en-IE" sz="4000" dirty="0" smtClean="0">
                <a:latin typeface="EucrosiaUPC" pitchFamily="18" charset="-34"/>
                <a:cs typeface="EucrosiaUPC" pitchFamily="18" charset="-34"/>
              </a:rPr>
            </a:br>
            <a:r>
              <a:rPr lang="en-IE" sz="4000" dirty="0" smtClean="0">
                <a:latin typeface="EucrosiaUPC" pitchFamily="18" charset="-34"/>
                <a:cs typeface="EucrosiaUPC" pitchFamily="18" charset="-34"/>
              </a:rPr>
              <a:t/>
            </a:r>
            <a:br>
              <a:rPr lang="en-IE" sz="4000" dirty="0" smtClean="0">
                <a:latin typeface="EucrosiaUPC" pitchFamily="18" charset="-34"/>
                <a:cs typeface="EucrosiaUPC" pitchFamily="18" charset="-34"/>
              </a:rPr>
            </a:br>
            <a:r>
              <a:rPr lang="en-IE" sz="4000" dirty="0" smtClean="0">
                <a:latin typeface="EucrosiaUPC" pitchFamily="18" charset="-34"/>
                <a:cs typeface="EucrosiaUPC" pitchFamily="18" charset="-34"/>
              </a:rPr>
              <a:t/>
            </a:r>
            <a:br>
              <a:rPr lang="en-IE" sz="4000" dirty="0" smtClean="0">
                <a:latin typeface="EucrosiaUPC" pitchFamily="18" charset="-34"/>
                <a:cs typeface="EucrosiaUPC" pitchFamily="18" charset="-34"/>
              </a:rPr>
            </a:br>
            <a:endParaRPr lang="en-IE" sz="4000" dirty="0">
              <a:latin typeface="EucrosiaUPC" pitchFamily="18" charset="-34"/>
              <a:cs typeface="EucrosiaUPC" pitchFamily="18" charset="-34"/>
            </a:endParaRPr>
          </a:p>
        </p:txBody>
      </p:sp>
      <p:sp>
        <p:nvSpPr>
          <p:cNvPr id="5" name="Content Placeholder 4"/>
          <p:cNvSpPr>
            <a:spLocks noGrp="1"/>
          </p:cNvSpPr>
          <p:nvPr>
            <p:ph idx="1"/>
          </p:nvPr>
        </p:nvSpPr>
        <p:spPr>
          <a:xfrm>
            <a:off x="251520" y="1340768"/>
            <a:ext cx="8712968" cy="4755232"/>
          </a:xfrm>
        </p:spPr>
        <p:txBody>
          <a:bodyPr/>
          <a:lstStyle/>
          <a:p>
            <a:pPr>
              <a:buNone/>
            </a:pPr>
            <a:r>
              <a:rPr lang="en-IE" sz="3600" b="1" dirty="0" smtClean="0">
                <a:latin typeface="Times New Roman" pitchFamily="18" charset="0"/>
                <a:cs typeface="Times New Roman" pitchFamily="18" charset="0"/>
              </a:rPr>
              <a:t>Section 3: What you need to do to apply?</a:t>
            </a:r>
            <a:endParaRPr lang="en-IE" sz="3600" b="1" dirty="0">
              <a:latin typeface="Times New Roman" pitchFamily="18" charset="0"/>
              <a:cs typeface="Times New Roman" pitchFamily="18" charset="0"/>
            </a:endParaRPr>
          </a:p>
        </p:txBody>
      </p:sp>
      <p:pic>
        <p:nvPicPr>
          <p:cNvPr id="22537" name="Picture 9" descr="C:\Users\cconnors\AppData\Local\Microsoft\Windows\Temporary Internet Files\Content.IE5\E6SK2IJT\large-tool-kit-33.3-3583[1].gif"/>
          <p:cNvPicPr>
            <a:picLocks noChangeAspect="1" noChangeArrowheads="1"/>
          </p:cNvPicPr>
          <p:nvPr/>
        </p:nvPicPr>
        <p:blipFill>
          <a:blip r:embed="rId4" cstate="print"/>
          <a:srcRect/>
          <a:stretch>
            <a:fillRect/>
          </a:stretch>
        </p:blipFill>
        <p:spPr bwMode="auto">
          <a:xfrm>
            <a:off x="2555776" y="3250800"/>
            <a:ext cx="3456384" cy="2122416"/>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4338" name="Picture 2" descr="C:\Users\cconnors\AppData\Local\Microsoft\Windows\Temporary Internet Files\Content.IE5\E6SK2IJT\1383919678[1].png"/>
          <p:cNvPicPr>
            <a:picLocks noChangeAspect="1" noChangeArrowheads="1"/>
          </p:cNvPicPr>
          <p:nvPr/>
        </p:nvPicPr>
        <p:blipFill>
          <a:blip r:embed="rId5" cstate="print"/>
          <a:srcRect/>
          <a:stretch>
            <a:fillRect/>
          </a:stretch>
        </p:blipFill>
        <p:spPr bwMode="auto">
          <a:xfrm>
            <a:off x="1314450" y="0"/>
            <a:ext cx="6515100" cy="6858000"/>
          </a:xfrm>
          <a:prstGeom prst="rect">
            <a:avLst/>
          </a:prstGeom>
          <a:noFill/>
        </p:spPr>
      </p:pic>
      <p:sp>
        <p:nvSpPr>
          <p:cNvPr id="2" name="Title 1"/>
          <p:cNvSpPr>
            <a:spLocks noGrp="1"/>
          </p:cNvSpPr>
          <p:nvPr>
            <p:ph type="title"/>
          </p:nvPr>
        </p:nvSpPr>
        <p:spPr/>
        <p:txBody>
          <a:bodyPr/>
          <a:lstStyle/>
          <a:p>
            <a:r>
              <a:rPr lang="en-IE" altLang="en-US" sz="4800" b="1" dirty="0" smtClean="0">
                <a:solidFill>
                  <a:srgbClr val="4C4C4C"/>
                </a:solidFill>
                <a:latin typeface="Times New Roman" pitchFamily="18" charset="0"/>
                <a:cs typeface="Times New Roman" pitchFamily="18" charset="0"/>
              </a:rPr>
              <a:t>Who’s eligible to apply:-</a:t>
            </a:r>
            <a:r>
              <a:rPr lang="en-IE" altLang="en-US" b="1" dirty="0" smtClean="0">
                <a:solidFill>
                  <a:srgbClr val="4C4C4C"/>
                </a:solidFill>
                <a:latin typeface="Verdana" pitchFamily="34" charset="0"/>
              </a:rPr>
              <a:t/>
            </a:r>
            <a:br>
              <a:rPr lang="en-IE" altLang="en-US" b="1" dirty="0" smtClean="0">
                <a:solidFill>
                  <a:srgbClr val="4C4C4C"/>
                </a:solidFill>
                <a:latin typeface="Verdana" pitchFamily="34" charset="0"/>
              </a:rPr>
            </a:br>
            <a:endParaRPr lang="en-IE" dirty="0"/>
          </a:p>
        </p:txBody>
      </p:sp>
      <p:sp>
        <p:nvSpPr>
          <p:cNvPr id="4" name="Rectangle 3"/>
          <p:cNvSpPr/>
          <p:nvPr/>
        </p:nvSpPr>
        <p:spPr>
          <a:xfrm>
            <a:off x="395536" y="1196752"/>
            <a:ext cx="7920880" cy="4647426"/>
          </a:xfrm>
          <a:prstGeom prst="rect">
            <a:avLst/>
          </a:prstGeom>
        </p:spPr>
        <p:txBody>
          <a:bodyPr wrap="square">
            <a:spAutoFit/>
          </a:bodyPr>
          <a:lstStyle/>
          <a:p>
            <a:pPr>
              <a:lnSpc>
                <a:spcPct val="140000"/>
              </a:lnSpc>
              <a:spcBef>
                <a:spcPct val="20000"/>
              </a:spcBef>
              <a:buClr>
                <a:schemeClr val="folHlink"/>
              </a:buClr>
              <a:buFont typeface="Times" pitchFamily="1" charset="0"/>
              <a:buChar char="•"/>
            </a:pPr>
            <a:r>
              <a:rPr lang="en-IE" altLang="en-US" sz="4000" dirty="0" smtClean="0">
                <a:solidFill>
                  <a:srgbClr val="4C4C4C"/>
                </a:solidFill>
                <a:latin typeface="Times New Roman" pitchFamily="18" charset="0"/>
                <a:cs typeface="Times New Roman" pitchFamily="18" charset="0"/>
              </a:rPr>
              <a:t>Community Groups / Non-Profit Companies</a:t>
            </a:r>
          </a:p>
          <a:p>
            <a:pPr>
              <a:lnSpc>
                <a:spcPct val="140000"/>
              </a:lnSpc>
              <a:spcBef>
                <a:spcPct val="20000"/>
              </a:spcBef>
              <a:buClr>
                <a:schemeClr val="folHlink"/>
              </a:buClr>
              <a:buFont typeface="Times" pitchFamily="1" charset="0"/>
              <a:buChar char="•"/>
            </a:pPr>
            <a:r>
              <a:rPr lang="en-IE" altLang="en-US" sz="4000" dirty="0" smtClean="0">
                <a:solidFill>
                  <a:srgbClr val="4C4C4C"/>
                </a:solidFill>
                <a:latin typeface="Times New Roman" pitchFamily="18" charset="0"/>
                <a:cs typeface="Times New Roman" pitchFamily="18" charset="0"/>
              </a:rPr>
              <a:t> Farming Families</a:t>
            </a:r>
          </a:p>
          <a:p>
            <a:pPr>
              <a:lnSpc>
                <a:spcPct val="140000"/>
              </a:lnSpc>
              <a:spcBef>
                <a:spcPct val="20000"/>
              </a:spcBef>
              <a:buClr>
                <a:schemeClr val="folHlink"/>
              </a:buClr>
              <a:buFont typeface="Times" pitchFamily="1" charset="0"/>
              <a:buChar char="•"/>
            </a:pPr>
            <a:r>
              <a:rPr lang="en-IE" altLang="en-US" sz="4000" dirty="0" smtClean="0">
                <a:solidFill>
                  <a:srgbClr val="4C4C4C"/>
                </a:solidFill>
                <a:latin typeface="Times New Roman" pitchFamily="18" charset="0"/>
                <a:cs typeface="Times New Roman" pitchFamily="18" charset="0"/>
              </a:rPr>
              <a:t>Individuals, sole traders or companies</a:t>
            </a:r>
            <a:endParaRPr lang="en-IE" altLang="en-US" sz="4000" dirty="0">
              <a:solidFill>
                <a:srgbClr val="4C4C4C"/>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1266" name="Picture 2" descr="C:\Users\cconnors\AppData\Local\Microsoft\Windows\Temporary Internet Files\Content.IE5\IMR3J797\Fotolia_45025333_XS[1].jpg"/>
          <p:cNvPicPr>
            <a:picLocks noChangeAspect="1" noChangeArrowheads="1"/>
          </p:cNvPicPr>
          <p:nvPr/>
        </p:nvPicPr>
        <p:blipFill>
          <a:blip r:embed="rId4" cstate="print"/>
          <a:srcRect/>
          <a:stretch>
            <a:fillRect/>
          </a:stretch>
        </p:blipFill>
        <p:spPr bwMode="auto">
          <a:xfrm>
            <a:off x="7308304" y="0"/>
            <a:ext cx="1835696" cy="2808312"/>
          </a:xfrm>
          <a:prstGeom prst="rect">
            <a:avLst/>
          </a:prstGeom>
          <a:noFill/>
        </p:spPr>
      </p:pic>
      <p:sp>
        <p:nvSpPr>
          <p:cNvPr id="2" name="Title 1"/>
          <p:cNvSpPr>
            <a:spLocks noGrp="1"/>
          </p:cNvSpPr>
          <p:nvPr>
            <p:ph type="title"/>
          </p:nvPr>
        </p:nvSpPr>
        <p:spPr>
          <a:xfrm>
            <a:off x="395536" y="188640"/>
            <a:ext cx="8062664" cy="1008112"/>
          </a:xfrm>
        </p:spPr>
        <p:txBody>
          <a:bodyPr/>
          <a:lstStyle/>
          <a:p>
            <a:r>
              <a:rPr lang="en-IE" b="1" dirty="0" smtClean="0">
                <a:latin typeface="Times New Roman" pitchFamily="18" charset="0"/>
                <a:cs typeface="Times New Roman" pitchFamily="18" charset="0"/>
              </a:rPr>
              <a:t>Business plan/Community Plan</a:t>
            </a:r>
            <a:endParaRPr lang="en-IE"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1268760"/>
            <a:ext cx="8568952" cy="4752528"/>
          </a:xfrm>
        </p:spPr>
        <p:txBody>
          <a:bodyPr/>
          <a:lstStyle/>
          <a:p>
            <a:r>
              <a:rPr lang="en-IE" dirty="0" smtClean="0">
                <a:latin typeface="Times New Roman" pitchFamily="18" charset="0"/>
                <a:cs typeface="Times New Roman" pitchFamily="18" charset="0"/>
              </a:rPr>
              <a:t>Detailed business plan/community plan</a:t>
            </a:r>
          </a:p>
          <a:p>
            <a:r>
              <a:rPr lang="en-IE" dirty="0" smtClean="0">
                <a:latin typeface="Times New Roman" pitchFamily="18" charset="0"/>
                <a:cs typeface="Times New Roman" pitchFamily="18" charset="0"/>
              </a:rPr>
              <a:t>Audited accounts for the last 3 years (for an existing business) or income &amp; expenditure (community) and bank statements (minimum of 3 months)</a:t>
            </a:r>
          </a:p>
          <a:p>
            <a:r>
              <a:rPr lang="en-IE" dirty="0" smtClean="0">
                <a:latin typeface="Times New Roman" pitchFamily="18" charset="0"/>
                <a:cs typeface="Times New Roman" pitchFamily="18" charset="0"/>
              </a:rPr>
              <a:t>Projected 5 year cash flow projections</a:t>
            </a:r>
          </a:p>
          <a:p>
            <a:r>
              <a:rPr lang="en-IE" dirty="0" smtClean="0">
                <a:latin typeface="Times New Roman" pitchFamily="18" charset="0"/>
                <a:cs typeface="Times New Roman" pitchFamily="18" charset="0"/>
              </a:rPr>
              <a:t> </a:t>
            </a:r>
            <a:r>
              <a:rPr lang="en-IE" altLang="en-US" dirty="0" smtClean="0">
                <a:solidFill>
                  <a:srgbClr val="4C4C4C"/>
                </a:solidFill>
                <a:latin typeface="Times New Roman" pitchFamily="18" charset="0"/>
                <a:cs typeface="Times New Roman" pitchFamily="18" charset="0"/>
              </a:rPr>
              <a:t>Certification of incorporation, memorandum &amp; article of association for limited companies or Constitution if non formalised community group </a:t>
            </a:r>
            <a:endParaRPr lang="en-IE" dirty="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a:xfrm>
            <a:off x="685800" y="188641"/>
            <a:ext cx="7772400" cy="1224136"/>
          </a:xfrm>
        </p:spPr>
        <p:txBody>
          <a:bodyPr>
            <a:normAutofit/>
          </a:bodyPr>
          <a:lstStyle/>
          <a:p>
            <a:r>
              <a:rPr lang="en-IE" b="1" dirty="0" smtClean="0">
                <a:latin typeface="EucrosiaUPC" pitchFamily="18" charset="-34"/>
                <a:cs typeface="EucrosiaUPC" pitchFamily="18" charset="-34"/>
              </a:rPr>
              <a:t>AGENDA</a:t>
            </a:r>
            <a:endParaRPr lang="en-IE" b="1" dirty="0">
              <a:latin typeface="EucrosiaUPC" pitchFamily="18" charset="-34"/>
              <a:cs typeface="EucrosiaUPC" pitchFamily="18" charset="-34"/>
            </a:endParaRPr>
          </a:p>
        </p:txBody>
      </p:sp>
      <p:sp>
        <p:nvSpPr>
          <p:cNvPr id="9" name="Subtitle 8"/>
          <p:cNvSpPr>
            <a:spLocks noGrp="1"/>
          </p:cNvSpPr>
          <p:nvPr>
            <p:ph type="subTitle" idx="1"/>
          </p:nvPr>
        </p:nvSpPr>
        <p:spPr>
          <a:xfrm>
            <a:off x="1371600" y="1340768"/>
            <a:ext cx="6400800" cy="4298032"/>
          </a:xfrm>
        </p:spPr>
        <p:txBody>
          <a:bodyPr/>
          <a:lstStyle/>
          <a:p>
            <a:pPr marL="514350" indent="-514350" algn="l">
              <a:buFont typeface="+mj-lt"/>
              <a:buAutoNum type="arabicPeriod"/>
            </a:pPr>
            <a:r>
              <a:rPr lang="en-IE" sz="2800" dirty="0" smtClean="0">
                <a:latin typeface="Times New Roman" pitchFamily="18" charset="0"/>
                <a:cs typeface="Times New Roman" pitchFamily="18" charset="0"/>
              </a:rPr>
              <a:t> Background</a:t>
            </a:r>
          </a:p>
          <a:p>
            <a:pPr marL="514350" indent="-514350" algn="l">
              <a:buFont typeface="+mj-lt"/>
              <a:buAutoNum type="arabicPeriod"/>
            </a:pPr>
            <a:r>
              <a:rPr lang="en-IE" sz="2800" dirty="0" smtClean="0">
                <a:latin typeface="Times New Roman" pitchFamily="18" charset="0"/>
                <a:cs typeface="Times New Roman" pitchFamily="18" charset="0"/>
              </a:rPr>
              <a:t> New application process</a:t>
            </a:r>
          </a:p>
          <a:p>
            <a:pPr marL="514350" indent="-514350" algn="l">
              <a:buFont typeface="+mj-lt"/>
              <a:buAutoNum type="arabicPeriod"/>
            </a:pPr>
            <a:r>
              <a:rPr lang="en-IE" sz="2800" dirty="0" smtClean="0">
                <a:latin typeface="Times New Roman" pitchFamily="18" charset="0"/>
                <a:cs typeface="Times New Roman" pitchFamily="18" charset="0"/>
              </a:rPr>
              <a:t> What you need to apply </a:t>
            </a:r>
          </a:p>
          <a:p>
            <a:pPr marL="514350" indent="-514350" algn="l">
              <a:buFont typeface="+mj-lt"/>
              <a:buAutoNum type="arabicPeriod"/>
            </a:pPr>
            <a:r>
              <a:rPr lang="en-IE" sz="2800" dirty="0" smtClean="0">
                <a:latin typeface="Times New Roman" pitchFamily="18" charset="0"/>
                <a:cs typeface="Times New Roman" pitchFamily="18" charset="0"/>
              </a:rPr>
              <a:t>Scoring</a:t>
            </a:r>
          </a:p>
          <a:p>
            <a:pPr marL="514350" indent="-514350" algn="l">
              <a:buFont typeface="+mj-lt"/>
              <a:buAutoNum type="arabicPeriod"/>
            </a:pPr>
            <a:r>
              <a:rPr lang="en-IE" sz="2800" dirty="0" smtClean="0">
                <a:latin typeface="Times New Roman" pitchFamily="18" charset="0"/>
                <a:cs typeface="Times New Roman" pitchFamily="18" charset="0"/>
              </a:rPr>
              <a:t>Points to note</a:t>
            </a:r>
          </a:p>
          <a:p>
            <a:pPr marL="514350" indent="-514350" algn="l">
              <a:buFont typeface="+mj-lt"/>
              <a:buAutoNum type="arabicPeriod"/>
            </a:pPr>
            <a:r>
              <a:rPr lang="en-IE" sz="2800" dirty="0" smtClean="0">
                <a:latin typeface="Times New Roman" pitchFamily="18" charset="0"/>
                <a:cs typeface="Times New Roman" pitchFamily="18" charset="0"/>
              </a:rPr>
              <a:t>Questions &amp; Answers</a:t>
            </a:r>
          </a:p>
          <a:p>
            <a:pPr marL="514350" indent="-514350" algn="l">
              <a:buFont typeface="+mj-lt"/>
              <a:buAutoNum type="arabicPeriod"/>
            </a:pPr>
            <a:r>
              <a:rPr lang="en-IE" sz="2800" dirty="0" smtClean="0">
                <a:latin typeface="Times New Roman" pitchFamily="18" charset="0"/>
                <a:cs typeface="Times New Roman" pitchFamily="18" charset="0"/>
              </a:rPr>
              <a:t>Contact details</a:t>
            </a:r>
            <a:endParaRPr lang="en-IE" sz="2800" dirty="0">
              <a:latin typeface="Times New Roman" pitchFamily="18" charset="0"/>
              <a:cs typeface="Times New Roman" pitchFamily="18" charset="0"/>
            </a:endParaRPr>
          </a:p>
        </p:txBody>
      </p:sp>
      <p:pic>
        <p:nvPicPr>
          <p:cNvPr id="6" name="Picture 16" descr="LEADER logo"/>
          <p:cNvPicPr>
            <a:picLocks noChangeAspect="1" noChangeArrowheads="1"/>
          </p:cNvPicPr>
          <p:nvPr/>
        </p:nvPicPr>
        <p:blipFill>
          <a:blip r:embed="rId4" cstate="print"/>
          <a:srcRect/>
          <a:stretch>
            <a:fillRect/>
          </a:stretch>
        </p:blipFill>
        <p:spPr bwMode="auto">
          <a:xfrm>
            <a:off x="2339752" y="5229200"/>
            <a:ext cx="865188" cy="1047998"/>
          </a:xfrm>
          <a:prstGeom prst="rect">
            <a:avLst/>
          </a:prstGeom>
          <a:noFill/>
          <a:ln w="9525">
            <a:noFill/>
            <a:miter lim="800000"/>
            <a:headEnd/>
            <a:tailEnd/>
          </a:ln>
        </p:spPr>
      </p:pic>
      <p:pic>
        <p:nvPicPr>
          <p:cNvPr id="3076" name="Picture 4" descr="C:\Users\cconnors\AppData\Local\Microsoft\Windows\Temporary Internet Files\Content.IE5\HD2H3A1S\AGENDA[1].png"/>
          <p:cNvPicPr>
            <a:picLocks noChangeAspect="1" noChangeArrowheads="1"/>
          </p:cNvPicPr>
          <p:nvPr/>
        </p:nvPicPr>
        <p:blipFill>
          <a:blip r:embed="rId5" cstate="print"/>
          <a:srcRect/>
          <a:stretch>
            <a:fillRect/>
          </a:stretch>
        </p:blipFill>
        <p:spPr bwMode="auto">
          <a:xfrm>
            <a:off x="6804248" y="332656"/>
            <a:ext cx="1933845" cy="2572109"/>
          </a:xfrm>
          <a:prstGeom prst="rect">
            <a:avLst/>
          </a:prstGeom>
          <a:noFill/>
        </p:spPr>
      </p:pic>
      <p:pic>
        <p:nvPicPr>
          <p:cNvPr id="13" name="Picture 2" descr="C:\Users\cconnors\AppData\Local\Microsoft\Windows\Temporary Internet Files\Content.Outlook\CUJSGDEQ\eu-agricultural (2).jpg"/>
          <p:cNvPicPr>
            <a:picLocks noChangeAspect="1" noChangeArrowheads="1"/>
          </p:cNvPicPr>
          <p:nvPr/>
        </p:nvPicPr>
        <p:blipFill>
          <a:blip r:embed="rId6" cstate="print"/>
          <a:srcRect/>
          <a:stretch>
            <a:fillRect/>
          </a:stretch>
        </p:blipFill>
        <p:spPr bwMode="auto">
          <a:xfrm>
            <a:off x="251520" y="5229200"/>
            <a:ext cx="1775213" cy="1077808"/>
          </a:xfrm>
          <a:prstGeom prst="rect">
            <a:avLst/>
          </a:prstGeom>
          <a:noFill/>
        </p:spPr>
      </p:pic>
      <p:pic>
        <p:nvPicPr>
          <p:cNvPr id="14" name="Picture 3" descr="C:\Users\cconnors\AppData\Local\Microsoft\Windows\Temporary Internet Files\Content.Outlook\CUJSGDEQ\ahrrga-logo (2).jpg"/>
          <p:cNvPicPr>
            <a:picLocks noChangeAspect="1" noChangeArrowheads="1"/>
          </p:cNvPicPr>
          <p:nvPr/>
        </p:nvPicPr>
        <p:blipFill>
          <a:blip r:embed="rId7" cstate="print"/>
          <a:srcRect/>
          <a:stretch>
            <a:fillRect/>
          </a:stretch>
        </p:blipFill>
        <p:spPr bwMode="auto">
          <a:xfrm>
            <a:off x="3491880" y="5229200"/>
            <a:ext cx="3057525" cy="1069082"/>
          </a:xfrm>
          <a:prstGeom prst="rect">
            <a:avLst/>
          </a:prstGeom>
          <a:noFill/>
        </p:spPr>
      </p:pic>
      <p:pic>
        <p:nvPicPr>
          <p:cNvPr id="10" name="Picture 2" descr="C:\Users\cconnors\AppData\Local\Microsoft\Windows\Temporary Internet Files\Content.Outlook\CUJSGDEQ\LCDC_Waterford.jpg"/>
          <p:cNvPicPr>
            <a:picLocks noChangeAspect="1" noChangeArrowheads="1"/>
          </p:cNvPicPr>
          <p:nvPr/>
        </p:nvPicPr>
        <p:blipFill>
          <a:blip r:embed="rId8" cstate="print"/>
          <a:srcRect/>
          <a:stretch>
            <a:fillRect/>
          </a:stretch>
        </p:blipFill>
        <p:spPr bwMode="auto">
          <a:xfrm>
            <a:off x="6948264" y="5085184"/>
            <a:ext cx="1887424" cy="1299868"/>
          </a:xfrm>
          <a:prstGeom prst="rect">
            <a:avLst/>
          </a:prstGeom>
          <a:noFill/>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786"/>
    </mc:Choice>
    <mc:Fallback xmlns="">
      <p:transition spd="slow" advTm="1578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sz="4800" b="1" dirty="0" smtClean="0">
                <a:latin typeface="Times New Roman" pitchFamily="18" charset="0"/>
                <a:cs typeface="Times New Roman" pitchFamily="18" charset="0"/>
              </a:rPr>
              <a:t>Match funding</a:t>
            </a:r>
            <a:endParaRPr lang="en-IE"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700808"/>
            <a:ext cx="7990656" cy="4179168"/>
          </a:xfrm>
        </p:spPr>
        <p:txBody>
          <a:bodyPr/>
          <a:lstStyle/>
          <a:p>
            <a:r>
              <a:rPr lang="en-IE" sz="3600" dirty="0" smtClean="0">
                <a:latin typeface="Times New Roman" pitchFamily="18" charset="0"/>
                <a:cs typeface="Times New Roman" pitchFamily="18" charset="0"/>
              </a:rPr>
              <a:t>A promoter must have the required match funding in place and has adequate resources or bridging finance in place to deliver the project </a:t>
            </a:r>
          </a:p>
          <a:p>
            <a:r>
              <a:rPr lang="en-IE" sz="3600" dirty="0" smtClean="0">
                <a:latin typeface="Times New Roman" pitchFamily="18" charset="0"/>
                <a:cs typeface="Times New Roman" pitchFamily="18" charset="0"/>
              </a:rPr>
              <a:t>Evidenced by means of a bank statement or signed loan agreement with the bank or equivalent such as </a:t>
            </a:r>
            <a:r>
              <a:rPr lang="en-IE" sz="3600" dirty="0" err="1" smtClean="0">
                <a:latin typeface="Times New Roman" pitchFamily="18" charset="0"/>
                <a:cs typeface="Times New Roman" pitchFamily="18" charset="0"/>
              </a:rPr>
              <a:t>Clann</a:t>
            </a:r>
            <a:r>
              <a:rPr lang="en-IE" sz="3600" dirty="0" smtClean="0">
                <a:latin typeface="Times New Roman" pitchFamily="18" charset="0"/>
                <a:cs typeface="Times New Roman" pitchFamily="18" charset="0"/>
              </a:rPr>
              <a:t> Credo (Social Investment fund)</a:t>
            </a:r>
            <a:endParaRPr lang="en-IE" sz="3600" dirty="0">
              <a:latin typeface="Times New Roman" pitchFamily="18" charset="0"/>
              <a:cs typeface="Times New Roman" pitchFamily="18" charset="0"/>
            </a:endParaRPr>
          </a:p>
        </p:txBody>
      </p:sp>
      <p:pic>
        <p:nvPicPr>
          <p:cNvPr id="10242" name="Picture 2" descr="C:\Users\cconnors\AppData\Local\Microsoft\Windows\Temporary Internet Files\Content.IE5\HD2H3A1S\Piggybank-pink-5657-large[1].png"/>
          <p:cNvPicPr>
            <a:picLocks noChangeAspect="1" noChangeArrowheads="1"/>
          </p:cNvPicPr>
          <p:nvPr/>
        </p:nvPicPr>
        <p:blipFill>
          <a:blip r:embed="rId4" cstate="print"/>
          <a:srcRect/>
          <a:stretch>
            <a:fillRect/>
          </a:stretch>
        </p:blipFill>
        <p:spPr bwMode="auto">
          <a:xfrm>
            <a:off x="5926460" y="0"/>
            <a:ext cx="3217540" cy="206084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290" name="Picture 2" descr="C:\Users\cconnors\AppData\Local\Microsoft\Windows\Temporary Internet Files\Content.IE5\E6SK2IJT\Construction_Worker_09[1].jpg"/>
          <p:cNvPicPr>
            <a:picLocks noChangeAspect="1" noChangeArrowheads="1"/>
          </p:cNvPicPr>
          <p:nvPr/>
        </p:nvPicPr>
        <p:blipFill>
          <a:blip r:embed="rId4" cstate="print"/>
          <a:srcRect/>
          <a:stretch>
            <a:fillRect/>
          </a:stretch>
        </p:blipFill>
        <p:spPr bwMode="auto">
          <a:xfrm>
            <a:off x="6551712" y="2348880"/>
            <a:ext cx="2592288" cy="2647181"/>
          </a:xfrm>
          <a:prstGeom prst="rect">
            <a:avLst/>
          </a:prstGeom>
          <a:noFill/>
        </p:spPr>
      </p:pic>
      <p:sp>
        <p:nvSpPr>
          <p:cNvPr id="2" name="Title 1"/>
          <p:cNvSpPr>
            <a:spLocks noGrp="1"/>
          </p:cNvSpPr>
          <p:nvPr>
            <p:ph type="title"/>
          </p:nvPr>
        </p:nvSpPr>
        <p:spPr>
          <a:xfrm>
            <a:off x="685800" y="116632"/>
            <a:ext cx="7772400" cy="1080120"/>
          </a:xfrm>
        </p:spPr>
        <p:txBody>
          <a:bodyPr/>
          <a:lstStyle/>
          <a:p>
            <a:r>
              <a:rPr lang="en-IE" b="1" dirty="0" smtClean="0">
                <a:latin typeface="Times New Roman" pitchFamily="18" charset="0"/>
                <a:cs typeface="Times New Roman" pitchFamily="18" charset="0"/>
              </a:rPr>
              <a:t>Construction/adaptation work</a:t>
            </a:r>
            <a:endParaRPr lang="en-IE"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1124744"/>
            <a:ext cx="7632848" cy="4971256"/>
          </a:xfrm>
        </p:spPr>
        <p:txBody>
          <a:bodyPr/>
          <a:lstStyle/>
          <a:p>
            <a:r>
              <a:rPr lang="en-IE" sz="3600" dirty="0" smtClean="0">
                <a:latin typeface="Times New Roman" pitchFamily="18" charset="0"/>
                <a:cs typeface="Times New Roman" pitchFamily="18" charset="0"/>
              </a:rPr>
              <a:t>Where project involves construction work, evidence of the applicant’s right to carry out the work on the site or existing building e.g. Title or deeds if owned/lease for minimum of 5 years</a:t>
            </a:r>
          </a:p>
          <a:p>
            <a:r>
              <a:rPr lang="en-IE" sz="3600" dirty="0" smtClean="0">
                <a:latin typeface="Times New Roman" pitchFamily="18" charset="0"/>
                <a:cs typeface="Times New Roman" pitchFamily="18" charset="0"/>
              </a:rPr>
              <a:t>Planning permission, exemptions from planning from the Local Authority</a:t>
            </a:r>
            <a:endParaRPr lang="en-IE" sz="36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482" name="Picture 2" descr="\\WLP.local\files\users\CConnors\My Documents\From Transfer\From Transfer\RD Prog 2010-13\New folder\Portlaw Bridge Abutement project\IMAG0535.jpg"/>
          <p:cNvPicPr>
            <a:picLocks noChangeAspect="1" noChangeArrowheads="1"/>
          </p:cNvPicPr>
          <p:nvPr/>
        </p:nvPicPr>
        <p:blipFill>
          <a:blip r:embed="rId4" cstate="print"/>
          <a:srcRect/>
          <a:stretch>
            <a:fillRect/>
          </a:stretch>
        </p:blipFill>
        <p:spPr bwMode="auto">
          <a:xfrm>
            <a:off x="107504" y="0"/>
            <a:ext cx="4071938" cy="1844824"/>
          </a:xfrm>
          <a:prstGeom prst="rect">
            <a:avLst/>
          </a:prstGeom>
          <a:noFill/>
        </p:spPr>
      </p:pic>
      <p:sp>
        <p:nvSpPr>
          <p:cNvPr id="3" name="Content Placeholder 2"/>
          <p:cNvSpPr>
            <a:spLocks noGrp="1"/>
          </p:cNvSpPr>
          <p:nvPr>
            <p:ph idx="1"/>
          </p:nvPr>
        </p:nvSpPr>
        <p:spPr>
          <a:xfrm>
            <a:off x="179512" y="692696"/>
            <a:ext cx="8856984" cy="5760640"/>
          </a:xfrm>
        </p:spPr>
        <p:txBody>
          <a:bodyPr/>
          <a:lstStyle/>
          <a:p>
            <a:pPr>
              <a:buNone/>
            </a:pPr>
            <a:r>
              <a:rPr lang="en-IE" sz="4400" b="1" dirty="0" smtClean="0">
                <a:latin typeface="Times New Roman" pitchFamily="18" charset="0"/>
                <a:cs typeface="Times New Roman" pitchFamily="18" charset="0"/>
              </a:rPr>
              <a:t>Conservation projects</a:t>
            </a:r>
          </a:p>
          <a:p>
            <a:endParaRPr lang="en-IE" sz="3600" dirty="0" smtClean="0">
              <a:latin typeface="EucrosiaUPC" pitchFamily="18" charset="-34"/>
              <a:cs typeface="EucrosiaUPC" pitchFamily="18" charset="-34"/>
            </a:endParaRPr>
          </a:p>
          <a:p>
            <a:r>
              <a:rPr lang="en-IE" sz="2800" dirty="0" smtClean="0">
                <a:latin typeface="Times New Roman" pitchFamily="18" charset="0"/>
                <a:cs typeface="Times New Roman" pitchFamily="18" charset="0"/>
              </a:rPr>
              <a:t>Specific Heritage Project Requirements apply in the case of projects affecting heritage. These projects are defined as those that will impact, or have potential to impact upon structures, places or sites of heritage interest</a:t>
            </a:r>
          </a:p>
          <a:p>
            <a:pPr>
              <a:buNone/>
            </a:pPr>
            <a:r>
              <a:rPr lang="en-IE" sz="2800" dirty="0" smtClean="0">
                <a:latin typeface="Times New Roman" pitchFamily="18" charset="0"/>
                <a:cs typeface="Times New Roman" pitchFamily="18" charset="0"/>
              </a:rPr>
              <a:t>  </a:t>
            </a:r>
          </a:p>
          <a:p>
            <a:r>
              <a:rPr lang="en-IE" sz="2800" dirty="0" smtClean="0">
                <a:latin typeface="Times New Roman" pitchFamily="18" charset="0"/>
                <a:cs typeface="Times New Roman" pitchFamily="18" charset="0"/>
              </a:rPr>
              <a:t>Heritage projects must be requested to contact the Conservation Officer with the Local Authority and submitted to the Heritage Projects Review Panel (established at national level) </a:t>
            </a:r>
            <a:endParaRPr lang="en-IE" sz="2800" dirty="0">
              <a:latin typeface="Times New Roman" pitchFamily="18" charset="0"/>
              <a:cs typeface="Times New Roman" pitchFamily="18" charset="0"/>
            </a:endParaRPr>
          </a:p>
        </p:txBody>
      </p:sp>
      <p:pic>
        <p:nvPicPr>
          <p:cNvPr id="4" name="Picture 11" descr="W&amp;SVR 2"/>
          <p:cNvPicPr>
            <a:picLocks noChangeAspect="1" noChangeArrowheads="1"/>
          </p:cNvPicPr>
          <p:nvPr/>
        </p:nvPicPr>
        <p:blipFill>
          <a:blip r:embed="rId5" cstate="print"/>
          <a:srcRect/>
          <a:stretch>
            <a:fillRect/>
          </a:stretch>
        </p:blipFill>
        <p:spPr bwMode="auto">
          <a:xfrm>
            <a:off x="6516216" y="188640"/>
            <a:ext cx="2376488" cy="2000250"/>
          </a:xfrm>
          <a:prstGeom prst="rect">
            <a:avLst/>
          </a:prstGeom>
          <a:noFill/>
          <a:ln w="57150">
            <a:solidFill>
              <a:schemeClr val="bg1"/>
            </a:solidFill>
            <a:miter lim="800000"/>
            <a:headEnd/>
            <a:tailEnd/>
          </a:ln>
          <a:effectLst>
            <a:outerShdw algn="ctr" rotWithShape="0">
              <a:srgbClr val="808080">
                <a:alpha val="96001"/>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482" name="Picture 2" descr="C:\Users\cconnors\AppData\Local\Microsoft\Windows\Temporary Internet Files\Content.IE5\HD2H3A1S\ecm-buying-cycle2[1].jpeg"/>
          <p:cNvPicPr>
            <a:picLocks noChangeAspect="1" noChangeArrowheads="1"/>
          </p:cNvPicPr>
          <p:nvPr/>
        </p:nvPicPr>
        <p:blipFill>
          <a:blip r:embed="rId4" cstate="print"/>
          <a:srcRect/>
          <a:stretch>
            <a:fillRect/>
          </a:stretch>
        </p:blipFill>
        <p:spPr bwMode="auto">
          <a:xfrm>
            <a:off x="4427984" y="980728"/>
            <a:ext cx="4286250" cy="3219450"/>
          </a:xfrm>
          <a:prstGeom prst="rect">
            <a:avLst/>
          </a:prstGeom>
          <a:noFill/>
        </p:spPr>
      </p:pic>
      <p:sp>
        <p:nvSpPr>
          <p:cNvPr id="2" name="Title 1"/>
          <p:cNvSpPr>
            <a:spLocks noGrp="1"/>
          </p:cNvSpPr>
          <p:nvPr>
            <p:ph type="title"/>
          </p:nvPr>
        </p:nvSpPr>
        <p:spPr>
          <a:xfrm>
            <a:off x="179512" y="332656"/>
            <a:ext cx="8712968" cy="576064"/>
          </a:xfrm>
        </p:spPr>
        <p:txBody>
          <a:bodyPr/>
          <a:lstStyle/>
          <a:p>
            <a:r>
              <a:rPr lang="en-IE" sz="4800" b="1" dirty="0" smtClean="0">
                <a:latin typeface="Times New Roman" pitchFamily="18" charset="0"/>
                <a:cs typeface="Times New Roman" pitchFamily="18" charset="0"/>
              </a:rPr>
              <a:t>Procurement – Tenders/Quotes</a:t>
            </a:r>
            <a:endParaRPr lang="en-IE"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115272"/>
          </a:xfrm>
        </p:spPr>
        <p:txBody>
          <a:bodyPr/>
          <a:lstStyle/>
          <a:p>
            <a:r>
              <a:rPr lang="en-IE" sz="2800" dirty="0" smtClean="0">
                <a:latin typeface="Times New Roman" pitchFamily="18" charset="0"/>
                <a:cs typeface="Times New Roman" pitchFamily="18" charset="0"/>
              </a:rPr>
              <a:t>The purpose is to ensure your project represents value for money &amp; that your goods are procured in a fair, open &amp; transparent manner;</a:t>
            </a:r>
          </a:p>
          <a:p>
            <a:r>
              <a:rPr lang="en-IE" sz="2800" dirty="0" smtClean="0">
                <a:latin typeface="Times New Roman" pitchFamily="18" charset="0"/>
                <a:cs typeface="Times New Roman" pitchFamily="18" charset="0"/>
              </a:rPr>
              <a:t>Mandatory requirement;</a:t>
            </a:r>
          </a:p>
          <a:p>
            <a:pPr>
              <a:buFont typeface="Wingdings" pitchFamily="2" charset="2"/>
              <a:buChar char="Ø"/>
            </a:pPr>
            <a:r>
              <a:rPr lang="en-IE" sz="2800" dirty="0" smtClean="0">
                <a:latin typeface="Times New Roman" pitchFamily="18" charset="0"/>
                <a:cs typeface="Times New Roman" pitchFamily="18" charset="0"/>
              </a:rPr>
              <a:t>A detailed written specification of what you need which must not include brand names</a:t>
            </a:r>
          </a:p>
          <a:p>
            <a:pPr>
              <a:buFont typeface="Wingdings" pitchFamily="2" charset="2"/>
              <a:buChar char="Ø"/>
            </a:pPr>
            <a:r>
              <a:rPr lang="en-IE" sz="2800" dirty="0" smtClean="0">
                <a:latin typeface="Times New Roman" pitchFamily="18" charset="0"/>
                <a:cs typeface="Times New Roman" pitchFamily="18" charset="0"/>
              </a:rPr>
              <a:t>Evidence that suppliers were asked to tender/quote</a:t>
            </a:r>
          </a:p>
          <a:p>
            <a:pPr>
              <a:buFont typeface="Wingdings" pitchFamily="2" charset="2"/>
              <a:buChar char="Ø"/>
            </a:pPr>
            <a:r>
              <a:rPr lang="en-IE" sz="2800" dirty="0" smtClean="0">
                <a:latin typeface="Times New Roman" pitchFamily="18" charset="0"/>
                <a:cs typeface="Times New Roman" pitchFamily="18" charset="0"/>
              </a:rPr>
              <a:t>Evidence of quotations/tenders submitted by supplier </a:t>
            </a:r>
          </a:p>
          <a:p>
            <a:pPr>
              <a:buFont typeface="Wingdings" pitchFamily="2" charset="2"/>
              <a:buChar char="Ø"/>
            </a:pPr>
            <a:r>
              <a:rPr lang="en-IE" sz="2800" dirty="0" smtClean="0">
                <a:latin typeface="Times New Roman" pitchFamily="18" charset="0"/>
                <a:cs typeface="Times New Roman" pitchFamily="18" charset="0"/>
              </a:rPr>
              <a:t>Selection of supplier based on price or reasonableness of costs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515144"/>
          </a:xfrm>
        </p:spPr>
        <p:txBody>
          <a:bodyPr/>
          <a:lstStyle/>
          <a:p>
            <a:r>
              <a:rPr lang="en-IE" sz="2400" b="1" dirty="0" smtClean="0">
                <a:latin typeface="Times New Roman" pitchFamily="18" charset="0"/>
                <a:cs typeface="Times New Roman" pitchFamily="18" charset="0"/>
              </a:rPr>
              <a:t>Tendering requirement: Supplies/Services/Works</a:t>
            </a:r>
            <a:br>
              <a:rPr lang="en-IE" sz="2400" b="1" dirty="0" smtClean="0">
                <a:latin typeface="Times New Roman" pitchFamily="18" charset="0"/>
                <a:cs typeface="Times New Roman" pitchFamily="18" charset="0"/>
              </a:rPr>
            </a:br>
            <a:r>
              <a:rPr lang="en-IE" sz="2400" b="1" dirty="0" smtClean="0">
                <a:latin typeface="Times New Roman" pitchFamily="18" charset="0"/>
                <a:cs typeface="Times New Roman" pitchFamily="18" charset="0"/>
              </a:rPr>
              <a:t>Contract &amp; Non Contracting Authorities </a:t>
            </a:r>
            <a:endParaRPr lang="en-IE" sz="2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0" y="608788"/>
          <a:ext cx="9144000" cy="6649422"/>
        </p:xfrm>
        <a:graphic>
          <a:graphicData uri="http://schemas.openxmlformats.org/drawingml/2006/table">
            <a:tbl>
              <a:tblPr firstRow="1" bandRow="1">
                <a:tableStyleId>{5C22544A-7EE6-4342-B048-85BDC9FD1C3A}</a:tableStyleId>
              </a:tblPr>
              <a:tblGrid>
                <a:gridCol w="2720529"/>
                <a:gridCol w="6423471"/>
              </a:tblGrid>
              <a:tr h="345911">
                <a:tc>
                  <a:txBody>
                    <a:bodyPr/>
                    <a:lstStyle/>
                    <a:p>
                      <a:r>
                        <a:rPr lang="en-IE" sz="1600" dirty="0" smtClean="0">
                          <a:latin typeface="Times New Roman" pitchFamily="18" charset="0"/>
                          <a:cs typeface="Times New Roman" pitchFamily="18" charset="0"/>
                        </a:rPr>
                        <a:t>Amount (ex VAT)</a:t>
                      </a:r>
                      <a:endParaRPr lang="en-IE" sz="1600" dirty="0">
                        <a:latin typeface="Times New Roman" pitchFamily="18" charset="0"/>
                        <a:cs typeface="Times New Roman" pitchFamily="18" charset="0"/>
                      </a:endParaRPr>
                    </a:p>
                  </a:txBody>
                  <a:tcPr/>
                </a:tc>
                <a:tc>
                  <a:txBody>
                    <a:bodyPr/>
                    <a:lstStyle/>
                    <a:p>
                      <a:r>
                        <a:rPr lang="en-IE" sz="1600" dirty="0" smtClean="0">
                          <a:latin typeface="Times New Roman" pitchFamily="18" charset="0"/>
                          <a:cs typeface="Times New Roman" pitchFamily="18" charset="0"/>
                        </a:rPr>
                        <a:t>Procedure</a:t>
                      </a:r>
                      <a:endParaRPr lang="en-IE" sz="1600" dirty="0">
                        <a:latin typeface="Times New Roman" pitchFamily="18" charset="0"/>
                        <a:cs typeface="Times New Roman" pitchFamily="18" charset="0"/>
                      </a:endParaRPr>
                    </a:p>
                  </a:txBody>
                  <a:tcPr/>
                </a:tc>
              </a:tr>
              <a:tr h="746109">
                <a:tc>
                  <a:txBody>
                    <a:bodyPr/>
                    <a:lstStyle/>
                    <a:p>
                      <a:r>
                        <a:rPr lang="en-IE" sz="1600" dirty="0" smtClean="0">
                          <a:latin typeface="Times New Roman" pitchFamily="18" charset="0"/>
                          <a:cs typeface="Times New Roman" pitchFamily="18" charset="0"/>
                        </a:rPr>
                        <a:t>€0-€5,000</a:t>
                      </a:r>
                      <a:endParaRPr lang="en-IE" sz="1600" dirty="0">
                        <a:latin typeface="Times New Roman" pitchFamily="18" charset="0"/>
                        <a:cs typeface="Times New Roman" pitchFamily="18" charset="0"/>
                      </a:endParaRPr>
                    </a:p>
                  </a:txBody>
                  <a:tcPr/>
                </a:tc>
                <a:tc>
                  <a:txBody>
                    <a:bodyPr/>
                    <a:lstStyle/>
                    <a:p>
                      <a:r>
                        <a:rPr lang="en-IE" sz="1600" dirty="0" smtClean="0">
                          <a:latin typeface="Times New Roman" pitchFamily="18" charset="0"/>
                          <a:cs typeface="Times New Roman" pitchFamily="18" charset="0"/>
                        </a:rPr>
                        <a:t>Obtain a minimum of 3 written quotes from competitive suppliers on headed paper </a:t>
                      </a:r>
                      <a:endParaRPr lang="en-IE" sz="1600" dirty="0">
                        <a:latin typeface="Times New Roman" pitchFamily="18" charset="0"/>
                        <a:cs typeface="Times New Roman" pitchFamily="18" charset="0"/>
                      </a:endParaRPr>
                    </a:p>
                  </a:txBody>
                  <a:tcPr/>
                </a:tc>
              </a:tr>
              <a:tr h="720080">
                <a:tc>
                  <a:txBody>
                    <a:bodyPr/>
                    <a:lstStyle/>
                    <a:p>
                      <a:r>
                        <a:rPr lang="en-IE" sz="1600" dirty="0" smtClean="0">
                          <a:latin typeface="Times New Roman" pitchFamily="18" charset="0"/>
                          <a:cs typeface="Times New Roman" pitchFamily="18" charset="0"/>
                        </a:rPr>
                        <a:t>€5,001-€25,000</a:t>
                      </a:r>
                    </a:p>
                    <a:p>
                      <a:r>
                        <a:rPr lang="en-IE" sz="1600" dirty="0" smtClean="0">
                          <a:latin typeface="Times New Roman" pitchFamily="18" charset="0"/>
                          <a:cs typeface="Times New Roman" pitchFamily="18" charset="0"/>
                        </a:rPr>
                        <a:t>(Services &amp; Supplies)</a:t>
                      </a:r>
                      <a:endParaRPr lang="en-IE" sz="1600" dirty="0">
                        <a:latin typeface="Times New Roman" pitchFamily="18" charset="0"/>
                        <a:cs typeface="Times New Roman" pitchFamily="18" charset="0"/>
                      </a:endParaRPr>
                    </a:p>
                  </a:txBody>
                  <a:tcPr/>
                </a:tc>
                <a:tc>
                  <a:txBody>
                    <a:bodyPr/>
                    <a:lstStyle/>
                    <a:p>
                      <a:r>
                        <a:rPr lang="en-IE" sz="1600" dirty="0" smtClean="0">
                          <a:latin typeface="Times New Roman" pitchFamily="18" charset="0"/>
                          <a:cs typeface="Times New Roman" pitchFamily="18" charset="0"/>
                        </a:rPr>
                        <a:t>Obtain a minimum of 3 written quotations from competitive suppliers on headed paper </a:t>
                      </a:r>
                      <a:endParaRPr lang="en-IE" sz="1600" dirty="0">
                        <a:latin typeface="Times New Roman" pitchFamily="18" charset="0"/>
                        <a:cs typeface="Times New Roman" pitchFamily="18" charset="0"/>
                      </a:endParaRPr>
                    </a:p>
                  </a:txBody>
                  <a:tcPr/>
                </a:tc>
              </a:tr>
              <a:tr h="2088232">
                <a:tc>
                  <a:txBody>
                    <a:bodyPr/>
                    <a:lstStyle/>
                    <a:p>
                      <a:r>
                        <a:rPr lang="en-IE" sz="1600" dirty="0" smtClean="0">
                          <a:latin typeface="Times New Roman" pitchFamily="18" charset="0"/>
                          <a:cs typeface="Times New Roman" pitchFamily="18" charset="0"/>
                        </a:rPr>
                        <a:t>Greater than €25,000</a:t>
                      </a:r>
                    </a:p>
                    <a:p>
                      <a:r>
                        <a:rPr lang="en-IE" sz="1600" dirty="0" smtClean="0">
                          <a:latin typeface="Times New Roman" pitchFamily="18" charset="0"/>
                          <a:cs typeface="Times New Roman" pitchFamily="18" charset="0"/>
                        </a:rPr>
                        <a:t>(Services and Supplies) </a:t>
                      </a:r>
                    </a:p>
                    <a:p>
                      <a:endParaRPr lang="en-IE" sz="1600" dirty="0" smtClean="0">
                        <a:latin typeface="Times New Roman" pitchFamily="18" charset="0"/>
                        <a:cs typeface="Times New Roman" pitchFamily="18" charset="0"/>
                      </a:endParaRPr>
                    </a:p>
                    <a:p>
                      <a:r>
                        <a:rPr lang="en-IE" sz="1600" dirty="0" smtClean="0">
                          <a:solidFill>
                            <a:srgbClr val="FF0000"/>
                          </a:solidFill>
                          <a:latin typeface="Times New Roman" pitchFamily="18" charset="0"/>
                          <a:cs typeface="Times New Roman" pitchFamily="18" charset="0"/>
                        </a:rPr>
                        <a:t>Contracting bodies in receipt of more than 50% funding i.e. Community applicants</a:t>
                      </a:r>
                      <a:endParaRPr lang="en-IE" sz="1600" dirty="0">
                        <a:solidFill>
                          <a:srgbClr val="FF0000"/>
                        </a:solidFill>
                        <a:latin typeface="Times New Roman" pitchFamily="18" charset="0"/>
                        <a:cs typeface="Times New Roman" pitchFamily="18" charset="0"/>
                      </a:endParaRPr>
                    </a:p>
                  </a:txBody>
                  <a:tcPr/>
                </a:tc>
                <a:tc>
                  <a:txBody>
                    <a:bodyPr/>
                    <a:lstStyle/>
                    <a:p>
                      <a:r>
                        <a:rPr lang="en-IE" sz="1600" dirty="0" smtClean="0">
                          <a:latin typeface="Times New Roman" pitchFamily="18" charset="0"/>
                          <a:cs typeface="Times New Roman" pitchFamily="18" charset="0"/>
                        </a:rPr>
                        <a:t>Obtain a minimum of 5 written quotations  and place a notice in a local or national newspaper</a:t>
                      </a:r>
                    </a:p>
                    <a:p>
                      <a:endParaRPr lang="en-IE" sz="1600" dirty="0" smtClean="0">
                        <a:latin typeface="Times New Roman" pitchFamily="18" charset="0"/>
                        <a:cs typeface="Times New Roman" pitchFamily="18" charset="0"/>
                      </a:endParaRPr>
                    </a:p>
                    <a:p>
                      <a:r>
                        <a:rPr lang="en-IE" sz="1600" dirty="0" smtClean="0">
                          <a:latin typeface="Times New Roman" pitchFamily="18" charset="0"/>
                          <a:cs typeface="Times New Roman" pitchFamily="18" charset="0"/>
                        </a:rPr>
                        <a:t> </a:t>
                      </a:r>
                      <a:r>
                        <a:rPr lang="en-IE" sz="1600" dirty="0" smtClean="0">
                          <a:solidFill>
                            <a:srgbClr val="FF0000"/>
                          </a:solidFill>
                          <a:latin typeface="Times New Roman" pitchFamily="18" charset="0"/>
                          <a:cs typeface="Times New Roman" pitchFamily="18" charset="0"/>
                        </a:rPr>
                        <a:t>Advertise all contracts for supplies &amp; services on </a:t>
                      </a:r>
                      <a:r>
                        <a:rPr lang="en-IE" sz="1600" dirty="0" smtClean="0">
                          <a:solidFill>
                            <a:srgbClr val="FF0000"/>
                          </a:solidFill>
                          <a:latin typeface="Times New Roman" pitchFamily="18" charset="0"/>
                          <a:cs typeface="Times New Roman" pitchFamily="18" charset="0"/>
                          <a:hlinkClick r:id="rId3"/>
                        </a:rPr>
                        <a:t>www.etenders.gov.ie</a:t>
                      </a:r>
                      <a:r>
                        <a:rPr lang="en-IE" sz="1600" dirty="0" smtClean="0">
                          <a:solidFill>
                            <a:srgbClr val="FF0000"/>
                          </a:solidFill>
                          <a:latin typeface="Times New Roman" pitchFamily="18" charset="0"/>
                          <a:cs typeface="Times New Roman" pitchFamily="18" charset="0"/>
                        </a:rPr>
                        <a:t> for a minimum of 21 days</a:t>
                      </a:r>
                    </a:p>
                    <a:p>
                      <a:endParaRPr lang="en-IE" sz="1600" dirty="0" smtClean="0">
                        <a:latin typeface="Times New Roman" pitchFamily="18" charset="0"/>
                        <a:cs typeface="Times New Roman" pitchFamily="18" charset="0"/>
                      </a:endParaRPr>
                    </a:p>
                    <a:p>
                      <a:r>
                        <a:rPr lang="en-IE" sz="1600" dirty="0" smtClean="0">
                          <a:latin typeface="Times New Roman" pitchFamily="18" charset="0"/>
                          <a:cs typeface="Times New Roman" pitchFamily="18" charset="0"/>
                        </a:rPr>
                        <a:t>Promoters are required to publish all contract notices on the e-tenders website on completion of the award</a:t>
                      </a:r>
                    </a:p>
                    <a:p>
                      <a:endParaRPr lang="en-IE" sz="1600" dirty="0">
                        <a:latin typeface="Times New Roman" pitchFamily="18" charset="0"/>
                        <a:cs typeface="Times New Roman" pitchFamily="18" charset="0"/>
                      </a:endParaRPr>
                    </a:p>
                  </a:txBody>
                  <a:tcPr/>
                </a:tc>
              </a:tr>
              <a:tr h="753002">
                <a:tc>
                  <a:txBody>
                    <a:bodyPr/>
                    <a:lstStyle/>
                    <a:p>
                      <a:r>
                        <a:rPr lang="en-IE" sz="1600" dirty="0" smtClean="0">
                          <a:latin typeface="Times New Roman" pitchFamily="18" charset="0"/>
                          <a:cs typeface="Times New Roman" pitchFamily="18" charset="0"/>
                        </a:rPr>
                        <a:t>€5,000-€50,000</a:t>
                      </a:r>
                    </a:p>
                    <a:p>
                      <a:r>
                        <a:rPr lang="en-IE" sz="1600" dirty="0" smtClean="0">
                          <a:latin typeface="Times New Roman" pitchFamily="18" charset="0"/>
                          <a:cs typeface="Times New Roman" pitchFamily="18" charset="0"/>
                        </a:rPr>
                        <a:t>(Works)</a:t>
                      </a:r>
                      <a:endParaRPr lang="en-IE" sz="1600" dirty="0">
                        <a:latin typeface="Times New Roman" pitchFamily="18" charset="0"/>
                        <a:cs typeface="Times New Roman" pitchFamily="18" charset="0"/>
                      </a:endParaRPr>
                    </a:p>
                  </a:txBody>
                  <a:tcPr/>
                </a:tc>
                <a:tc>
                  <a:txBody>
                    <a:bodyPr/>
                    <a:lstStyle/>
                    <a:p>
                      <a:r>
                        <a:rPr lang="en-IE" sz="1600" dirty="0" smtClean="0">
                          <a:latin typeface="Times New Roman" pitchFamily="18" charset="0"/>
                          <a:cs typeface="Times New Roman" pitchFamily="18" charset="0"/>
                        </a:rPr>
                        <a:t>Obtain at least 5 written quotations or advertise on e tenders website for minimum of 21 days </a:t>
                      </a:r>
                      <a:endParaRPr lang="en-IE" sz="1600" dirty="0">
                        <a:latin typeface="Times New Roman" pitchFamily="18" charset="0"/>
                        <a:cs typeface="Times New Roman" pitchFamily="18" charset="0"/>
                      </a:endParaRPr>
                    </a:p>
                  </a:txBody>
                  <a:tcPr/>
                </a:tc>
              </a:tr>
              <a:tr h="1607669">
                <a:tc>
                  <a:txBody>
                    <a:bodyPr/>
                    <a:lstStyle/>
                    <a:p>
                      <a:r>
                        <a:rPr lang="en-IE" sz="1600" dirty="0" smtClean="0">
                          <a:latin typeface="Times New Roman" pitchFamily="18" charset="0"/>
                          <a:cs typeface="Times New Roman" pitchFamily="18" charset="0"/>
                        </a:rPr>
                        <a:t>Greater than €50,000</a:t>
                      </a:r>
                    </a:p>
                    <a:p>
                      <a:r>
                        <a:rPr lang="en-IE" sz="1600" dirty="0" smtClean="0">
                          <a:latin typeface="Times New Roman" pitchFamily="18" charset="0"/>
                          <a:cs typeface="Times New Roman" pitchFamily="18" charset="0"/>
                        </a:rPr>
                        <a:t>(Works) </a:t>
                      </a:r>
                    </a:p>
                    <a:p>
                      <a:endParaRPr lang="en-IE"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solidFill>
                            <a:srgbClr val="FF0000"/>
                          </a:solidFill>
                          <a:latin typeface="Times New Roman" pitchFamily="18" charset="0"/>
                          <a:cs typeface="Times New Roman" pitchFamily="18" charset="0"/>
                        </a:rPr>
                        <a:t>Contracting bodies in receipt of more than 50% funding i.e. Community applicants</a:t>
                      </a:r>
                    </a:p>
                    <a:p>
                      <a:endParaRPr lang="en-IE"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latin typeface="Times New Roman" pitchFamily="18" charset="0"/>
                          <a:cs typeface="Times New Roman" pitchFamily="18" charset="0"/>
                        </a:rPr>
                        <a:t>Obtain at least 5 written quotations or advertise on e tenders website for minimum of 21 days </a:t>
                      </a:r>
                    </a:p>
                    <a:p>
                      <a:endParaRPr lang="en-IE" sz="1600" dirty="0" smtClean="0">
                        <a:latin typeface="Times New Roman" pitchFamily="18" charset="0"/>
                        <a:cs typeface="Times New Roman" pitchFamily="18" charset="0"/>
                      </a:endParaRPr>
                    </a:p>
                    <a:p>
                      <a:r>
                        <a:rPr lang="en-IE" sz="1600" dirty="0" smtClean="0">
                          <a:solidFill>
                            <a:srgbClr val="FF0000"/>
                          </a:solidFill>
                          <a:latin typeface="Times New Roman" pitchFamily="18" charset="0"/>
                          <a:cs typeface="Times New Roman" pitchFamily="18" charset="0"/>
                        </a:rPr>
                        <a:t>Advertise all contracts on </a:t>
                      </a:r>
                      <a:r>
                        <a:rPr lang="en-IE" sz="1600" dirty="0" smtClean="0">
                          <a:solidFill>
                            <a:srgbClr val="FF0000"/>
                          </a:solidFill>
                          <a:latin typeface="Times New Roman" pitchFamily="18" charset="0"/>
                          <a:cs typeface="Times New Roman" pitchFamily="18" charset="0"/>
                          <a:hlinkClick r:id="rId3"/>
                        </a:rPr>
                        <a:t>www.etenders.gov.ie</a:t>
                      </a:r>
                      <a:r>
                        <a:rPr lang="en-IE" sz="1600" dirty="0" smtClean="0">
                          <a:solidFill>
                            <a:srgbClr val="FF0000"/>
                          </a:solidFill>
                          <a:latin typeface="Times New Roman" pitchFamily="18" charset="0"/>
                          <a:cs typeface="Times New Roman" pitchFamily="18" charset="0"/>
                        </a:rPr>
                        <a:t> for a minimum of 21 days. </a:t>
                      </a:r>
                    </a:p>
                    <a:p>
                      <a:endParaRPr lang="en-IE" sz="16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latin typeface="Times New Roman" pitchFamily="18" charset="0"/>
                          <a:cs typeface="Times New Roman" pitchFamily="18" charset="0"/>
                        </a:rPr>
                        <a:t>Promoters are required to publish all contract notices on the e-tenders website on completion of the award</a:t>
                      </a:r>
                      <a:endParaRPr lang="en-IE"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2709" name="Picture 5" descr="C:\Users\cconnors\AppData\Local\Microsoft\Windows\Temporary Internet Files\Content.IE5\IMR3J797\3[1].jpg"/>
          <p:cNvPicPr>
            <a:picLocks noChangeAspect="1" noChangeArrowheads="1"/>
          </p:cNvPicPr>
          <p:nvPr/>
        </p:nvPicPr>
        <p:blipFill>
          <a:blip r:embed="rId4" cstate="print"/>
          <a:srcRect/>
          <a:stretch>
            <a:fillRect/>
          </a:stretch>
        </p:blipFill>
        <p:spPr bwMode="auto">
          <a:xfrm>
            <a:off x="4064000" y="0"/>
            <a:ext cx="5080000" cy="3492500"/>
          </a:xfrm>
          <a:prstGeom prst="rect">
            <a:avLst/>
          </a:prstGeom>
          <a:noFill/>
        </p:spPr>
      </p:pic>
      <p:sp>
        <p:nvSpPr>
          <p:cNvPr id="2" name="Title 1"/>
          <p:cNvSpPr>
            <a:spLocks noGrp="1"/>
          </p:cNvSpPr>
          <p:nvPr>
            <p:ph type="title"/>
          </p:nvPr>
        </p:nvSpPr>
        <p:spPr>
          <a:xfrm>
            <a:off x="685800" y="609600"/>
            <a:ext cx="7772400" cy="443136"/>
          </a:xfrm>
        </p:spPr>
        <p:txBody>
          <a:bodyPr/>
          <a:lstStyle/>
          <a:p>
            <a:pPr algn="l"/>
            <a:r>
              <a:rPr lang="en-IE" b="1" dirty="0" smtClean="0">
                <a:latin typeface="Times New Roman" pitchFamily="18" charset="0"/>
                <a:cs typeface="Times New Roman" pitchFamily="18" charset="0"/>
              </a:rPr>
              <a:t>Etenders report</a:t>
            </a:r>
            <a:endParaRPr lang="en-IE"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484784"/>
            <a:ext cx="7772400" cy="4896544"/>
          </a:xfrm>
        </p:spPr>
        <p:txBody>
          <a:bodyPr/>
          <a:lstStyle/>
          <a:p>
            <a:r>
              <a:rPr lang="en-IE" sz="2800" dirty="0" smtClean="0">
                <a:latin typeface="Times New Roman" pitchFamily="18" charset="0"/>
                <a:cs typeface="Times New Roman" pitchFamily="18" charset="0"/>
              </a:rPr>
              <a:t>Request for tender</a:t>
            </a:r>
          </a:p>
          <a:p>
            <a:r>
              <a:rPr lang="en-IE" sz="2800" dirty="0" smtClean="0">
                <a:latin typeface="Times New Roman" pitchFamily="18" charset="0"/>
                <a:cs typeface="Times New Roman" pitchFamily="18" charset="0"/>
              </a:rPr>
              <a:t>Evidence of publication</a:t>
            </a:r>
          </a:p>
          <a:p>
            <a:r>
              <a:rPr lang="en-IE" sz="2800" dirty="0" smtClean="0">
                <a:latin typeface="Times New Roman" pitchFamily="18" charset="0"/>
                <a:cs typeface="Times New Roman" pitchFamily="18" charset="0"/>
              </a:rPr>
              <a:t>Responses to those tender requests</a:t>
            </a:r>
          </a:p>
          <a:p>
            <a:r>
              <a:rPr lang="en-IE" sz="2800" dirty="0" smtClean="0">
                <a:latin typeface="Times New Roman" pitchFamily="18" charset="0"/>
                <a:cs typeface="Times New Roman" pitchFamily="18" charset="0"/>
              </a:rPr>
              <a:t>Tender scoring sheets used &amp; evidence to back up the reason for selecting the successful tender</a:t>
            </a:r>
          </a:p>
          <a:p>
            <a:r>
              <a:rPr lang="en-IE" sz="2800" dirty="0" smtClean="0">
                <a:latin typeface="Times New Roman" pitchFamily="18" charset="0"/>
                <a:cs typeface="Times New Roman" pitchFamily="18" charset="0"/>
              </a:rPr>
              <a:t>Notification of intention to award</a:t>
            </a:r>
          </a:p>
          <a:p>
            <a:r>
              <a:rPr lang="en-IE" sz="2800" dirty="0" smtClean="0">
                <a:latin typeface="Times New Roman" pitchFamily="18" charset="0"/>
                <a:cs typeface="Times New Roman" pitchFamily="18" charset="0"/>
              </a:rPr>
              <a:t>Copies of letters notifying unsuccessful tenders of the result of the tender process</a:t>
            </a:r>
            <a:endParaRPr lang="en-IE"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7200" b="1" dirty="0" smtClean="0">
                <a:latin typeface="Times New Roman" pitchFamily="18" charset="0"/>
                <a:cs typeface="Times New Roman" pitchFamily="18" charset="0"/>
              </a:rPr>
              <a:t>Section 4: Scoring  </a:t>
            </a:r>
            <a:endParaRPr lang="en-IE" sz="7200" b="1" dirty="0">
              <a:latin typeface="Times New Roman" pitchFamily="18" charset="0"/>
              <a:cs typeface="Times New Roman" pitchFamily="18" charset="0"/>
            </a:endParaRPr>
          </a:p>
        </p:txBody>
      </p:sp>
      <p:pic>
        <p:nvPicPr>
          <p:cNvPr id="4" name="Picture 2" descr="C:\Users\cconnors\AppData\Local\Microsoft\Windows\Temporary Internet Files\Content.IE5\E6SK2IJT\Berkeley2013_Judging[1].gif"/>
          <p:cNvPicPr>
            <a:picLocks noGrp="1" noChangeAspect="1" noChangeArrowheads="1"/>
          </p:cNvPicPr>
          <p:nvPr>
            <p:ph idx="1"/>
          </p:nvPr>
        </p:nvPicPr>
        <p:blipFill>
          <a:blip r:embed="rId4" cstate="print"/>
          <a:srcRect/>
          <a:stretch>
            <a:fillRect/>
          </a:stretch>
        </p:blipFill>
        <p:spPr bwMode="auto">
          <a:xfrm>
            <a:off x="1830331" y="1981200"/>
            <a:ext cx="5483338" cy="41148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9218" name="Picture 2" descr="C:\Users\cconnors\AppData\Local\Microsoft\Windows\Temporary Internet Files\Content.IE5\9Q7WTJUZ\ok[1].png"/>
          <p:cNvPicPr>
            <a:picLocks noChangeAspect="1" noChangeArrowheads="1"/>
          </p:cNvPicPr>
          <p:nvPr/>
        </p:nvPicPr>
        <p:blipFill>
          <a:blip r:embed="rId5" cstate="print"/>
          <a:srcRect/>
          <a:stretch>
            <a:fillRect/>
          </a:stretch>
        </p:blipFill>
        <p:spPr bwMode="auto">
          <a:xfrm>
            <a:off x="7308304" y="2348880"/>
            <a:ext cx="1835696" cy="3375134"/>
          </a:xfrm>
          <a:prstGeom prst="rect">
            <a:avLst/>
          </a:prstGeom>
          <a:noFill/>
        </p:spPr>
      </p:pic>
      <p:sp>
        <p:nvSpPr>
          <p:cNvPr id="2" name="Title 1"/>
          <p:cNvSpPr>
            <a:spLocks noGrp="1"/>
          </p:cNvSpPr>
          <p:nvPr>
            <p:ph type="title"/>
          </p:nvPr>
        </p:nvSpPr>
        <p:spPr>
          <a:xfrm>
            <a:off x="685800" y="609600"/>
            <a:ext cx="7772400" cy="371128"/>
          </a:xfrm>
        </p:spPr>
        <p:txBody>
          <a:bodyPr/>
          <a:lstStyle/>
          <a:p>
            <a:r>
              <a:rPr lang="en-IE" sz="3600" b="1" dirty="0" smtClean="0">
                <a:latin typeface="Times New Roman" pitchFamily="18" charset="0"/>
                <a:cs typeface="Times New Roman" pitchFamily="18" charset="0"/>
              </a:rPr>
              <a:t>Stage I: Assessing the eligibility of  Expression of Interest forms (EOI’s) </a:t>
            </a:r>
            <a:endParaRPr lang="en-IE"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700808"/>
            <a:ext cx="7772400" cy="4395192"/>
          </a:xfrm>
        </p:spPr>
        <p:txBody>
          <a:bodyPr/>
          <a:lstStyle/>
          <a:p>
            <a:r>
              <a:rPr lang="en-IE" dirty="0" smtClean="0">
                <a:latin typeface="Times New Roman" pitchFamily="18" charset="0"/>
                <a:cs typeface="Times New Roman" pitchFamily="18" charset="0"/>
              </a:rPr>
              <a:t>As per the relevant EU regulations</a:t>
            </a:r>
          </a:p>
          <a:p>
            <a:r>
              <a:rPr lang="en-IE" dirty="0" smtClean="0">
                <a:latin typeface="Times New Roman" pitchFamily="18" charset="0"/>
                <a:cs typeface="Times New Roman" pitchFamily="18" charset="0"/>
              </a:rPr>
              <a:t>The Rural Development Programme 2014-2020, programme objectives, specific theme &amp; sub theme for which funding is being sought</a:t>
            </a:r>
          </a:p>
          <a:p>
            <a:r>
              <a:rPr lang="en-IE" dirty="0" smtClean="0">
                <a:latin typeface="Times New Roman" pitchFamily="18" charset="0"/>
                <a:cs typeface="Times New Roman" pitchFamily="18" charset="0"/>
              </a:rPr>
              <a:t>The operating rules</a:t>
            </a:r>
          </a:p>
          <a:p>
            <a:r>
              <a:rPr lang="en-IE" dirty="0" smtClean="0">
                <a:latin typeface="Times New Roman" pitchFamily="18" charset="0"/>
                <a:cs typeface="Times New Roman" pitchFamily="18" charset="0"/>
              </a:rPr>
              <a:t>The objectives and actions identified in the Local Development Strategy (LDS)</a:t>
            </a:r>
            <a:endParaRPr lang="en-IE"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062664" cy="5619328"/>
          </a:xfrm>
        </p:spPr>
        <p:txBody>
          <a:bodyPr/>
          <a:lstStyle/>
          <a:p>
            <a:endParaRPr lang="en-GB" dirty="0" smtClean="0"/>
          </a:p>
          <a:p>
            <a:pPr>
              <a:buNone/>
            </a:pPr>
            <a:r>
              <a:rPr lang="en-GB" b="1" dirty="0" smtClean="0"/>
              <a:t>  </a:t>
            </a:r>
            <a:endParaRPr lang="en-IE" b="1" dirty="0" smtClean="0"/>
          </a:p>
          <a:p>
            <a:pPr>
              <a:buNone/>
            </a:pPr>
            <a:endParaRPr lang="en-IE" b="1" dirty="0" smtClean="0"/>
          </a:p>
          <a:p>
            <a:endParaRPr lang="en-IE" dirty="0"/>
          </a:p>
        </p:txBody>
      </p:sp>
      <p:sp>
        <p:nvSpPr>
          <p:cNvPr id="39938" name="Rectangle 2"/>
          <p:cNvSpPr>
            <a:spLocks noChangeArrowheads="1"/>
          </p:cNvSpPr>
          <p:nvPr/>
        </p:nvSpPr>
        <p:spPr bwMode="auto">
          <a:xfrm>
            <a:off x="1475656" y="186407"/>
            <a:ext cx="39717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bmk="_Toc310260424">
                <a:ln>
                  <a:noFill/>
                </a:ln>
                <a:solidFill>
                  <a:schemeClr val="tx1"/>
                </a:solidFill>
                <a:effectLst/>
                <a:latin typeface="Times New Roman" pitchFamily="18" charset="0"/>
                <a:ea typeface="Cambria" pitchFamily="18" charset="0"/>
                <a:cs typeface="Times New Roman" pitchFamily="18" charset="0"/>
              </a:rPr>
              <a:t>Project Selection Process</a:t>
            </a:r>
            <a:endParaRPr kumimoji="0" lang="en-GB"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9937" name="Picture 1" descr="640-Project Selection"/>
          <p:cNvPicPr>
            <a:picLocks noChangeAspect="1" noChangeArrowheads="1"/>
          </p:cNvPicPr>
          <p:nvPr/>
        </p:nvPicPr>
        <p:blipFill>
          <a:blip r:embed="rId5" cstate="print"/>
          <a:srcRect/>
          <a:stretch>
            <a:fillRect/>
          </a:stretch>
        </p:blipFill>
        <p:spPr bwMode="auto">
          <a:xfrm>
            <a:off x="251520" y="476672"/>
            <a:ext cx="8568952" cy="5256584"/>
          </a:xfrm>
          <a:prstGeom prst="rect">
            <a:avLst/>
          </a:prstGeom>
          <a:noFill/>
        </p:spPr>
      </p:pic>
      <p:sp>
        <p:nvSpPr>
          <p:cNvPr id="6" name="Right Arrow 5"/>
          <p:cNvSpPr/>
          <p:nvPr/>
        </p:nvSpPr>
        <p:spPr bwMode="auto">
          <a:xfrm rot="16200000">
            <a:off x="1556222" y="5004616"/>
            <a:ext cx="1495053" cy="151216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7" name="TextBox 6"/>
          <p:cNvSpPr txBox="1"/>
          <p:nvPr/>
        </p:nvSpPr>
        <p:spPr>
          <a:xfrm>
            <a:off x="1907704" y="5373216"/>
            <a:ext cx="1008112" cy="938719"/>
          </a:xfrm>
          <a:prstGeom prst="rect">
            <a:avLst/>
          </a:prstGeom>
          <a:noFill/>
        </p:spPr>
        <p:txBody>
          <a:bodyPr wrap="square" rtlCol="0">
            <a:spAutoFit/>
          </a:bodyPr>
          <a:lstStyle/>
          <a:p>
            <a:r>
              <a:rPr lang="en-IE" sz="1100" b="1" dirty="0" smtClean="0"/>
              <a:t>Stage 1 </a:t>
            </a:r>
          </a:p>
          <a:p>
            <a:r>
              <a:rPr lang="en-IE" sz="1100" b="1" dirty="0" smtClean="0"/>
              <a:t>EOI Call 2 weeks &amp; 2 weeks assessment</a:t>
            </a:r>
          </a:p>
        </p:txBody>
      </p:sp>
      <p:sp>
        <p:nvSpPr>
          <p:cNvPr id="8" name="Right Arrow 7"/>
          <p:cNvSpPr/>
          <p:nvPr/>
        </p:nvSpPr>
        <p:spPr bwMode="auto">
          <a:xfrm rot="16200000">
            <a:off x="3203848" y="5157192"/>
            <a:ext cx="1440160" cy="12961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12" name="TextBox 11"/>
          <p:cNvSpPr txBox="1"/>
          <p:nvPr/>
        </p:nvSpPr>
        <p:spPr>
          <a:xfrm>
            <a:off x="0" y="5733256"/>
            <a:ext cx="720080" cy="261610"/>
          </a:xfrm>
          <a:prstGeom prst="rect">
            <a:avLst/>
          </a:prstGeom>
          <a:noFill/>
        </p:spPr>
        <p:txBody>
          <a:bodyPr wrap="square" rtlCol="0">
            <a:spAutoFit/>
          </a:bodyPr>
          <a:lstStyle/>
          <a:p>
            <a:r>
              <a:rPr lang="en-IE" sz="1100" b="1" dirty="0" smtClean="0"/>
              <a:t>2 weeks</a:t>
            </a:r>
            <a:endParaRPr lang="en-IE" sz="1100" b="1" dirty="0"/>
          </a:p>
        </p:txBody>
      </p:sp>
      <p:sp>
        <p:nvSpPr>
          <p:cNvPr id="13" name="Right Arrow 12"/>
          <p:cNvSpPr/>
          <p:nvPr/>
        </p:nvSpPr>
        <p:spPr bwMode="auto">
          <a:xfrm rot="16200000">
            <a:off x="4544553" y="5184639"/>
            <a:ext cx="1423047" cy="122413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14" name="TextBox 13"/>
          <p:cNvSpPr txBox="1"/>
          <p:nvPr/>
        </p:nvSpPr>
        <p:spPr>
          <a:xfrm>
            <a:off x="4860032" y="5445224"/>
            <a:ext cx="720080" cy="261610"/>
          </a:xfrm>
          <a:prstGeom prst="rect">
            <a:avLst/>
          </a:prstGeom>
          <a:noFill/>
        </p:spPr>
        <p:txBody>
          <a:bodyPr wrap="square" rtlCol="0">
            <a:spAutoFit/>
          </a:bodyPr>
          <a:lstStyle/>
          <a:p>
            <a:r>
              <a:rPr lang="en-IE" sz="1100" b="1" dirty="0" smtClean="0"/>
              <a:t>4 weeks</a:t>
            </a:r>
            <a:endParaRPr lang="en-IE" sz="1100" b="1" dirty="0"/>
          </a:p>
        </p:txBody>
      </p:sp>
      <p:sp>
        <p:nvSpPr>
          <p:cNvPr id="15" name="Right Arrow 14"/>
          <p:cNvSpPr/>
          <p:nvPr/>
        </p:nvSpPr>
        <p:spPr bwMode="auto">
          <a:xfrm rot="16200000">
            <a:off x="5840698" y="5184638"/>
            <a:ext cx="1423046" cy="122413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16" name="TextBox 15"/>
          <p:cNvSpPr txBox="1"/>
          <p:nvPr/>
        </p:nvSpPr>
        <p:spPr>
          <a:xfrm>
            <a:off x="6228184" y="5373216"/>
            <a:ext cx="720080" cy="261610"/>
          </a:xfrm>
          <a:prstGeom prst="rect">
            <a:avLst/>
          </a:prstGeom>
          <a:noFill/>
        </p:spPr>
        <p:txBody>
          <a:bodyPr wrap="square" rtlCol="0">
            <a:spAutoFit/>
          </a:bodyPr>
          <a:lstStyle/>
          <a:p>
            <a:r>
              <a:rPr lang="en-IE" sz="1100" b="1" dirty="0" smtClean="0"/>
              <a:t>2 weeks</a:t>
            </a:r>
            <a:endParaRPr lang="en-IE" sz="1100" b="1" dirty="0"/>
          </a:p>
        </p:txBody>
      </p:sp>
      <p:sp>
        <p:nvSpPr>
          <p:cNvPr id="17" name="Right Arrow 16"/>
          <p:cNvSpPr/>
          <p:nvPr/>
        </p:nvSpPr>
        <p:spPr bwMode="auto">
          <a:xfrm rot="16200000">
            <a:off x="7136841" y="5256647"/>
            <a:ext cx="1423047" cy="10801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18" name="TextBox 17"/>
          <p:cNvSpPr txBox="1"/>
          <p:nvPr/>
        </p:nvSpPr>
        <p:spPr>
          <a:xfrm>
            <a:off x="7452320" y="5373216"/>
            <a:ext cx="936104" cy="261610"/>
          </a:xfrm>
          <a:prstGeom prst="rect">
            <a:avLst/>
          </a:prstGeom>
          <a:noFill/>
        </p:spPr>
        <p:txBody>
          <a:bodyPr wrap="square" rtlCol="0">
            <a:spAutoFit/>
          </a:bodyPr>
          <a:lstStyle/>
          <a:p>
            <a:r>
              <a:rPr lang="en-IE" sz="1100" b="1" dirty="0" smtClean="0"/>
              <a:t>2 weeks</a:t>
            </a:r>
            <a:endParaRPr lang="en-IE" sz="1100" b="1" dirty="0"/>
          </a:p>
        </p:txBody>
      </p:sp>
      <p:sp>
        <p:nvSpPr>
          <p:cNvPr id="19" name="Right Arrow 18"/>
          <p:cNvSpPr/>
          <p:nvPr/>
        </p:nvSpPr>
        <p:spPr bwMode="auto">
          <a:xfrm>
            <a:off x="0" y="5373216"/>
            <a:ext cx="1351039" cy="10801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20" name="TextBox 19"/>
          <p:cNvSpPr txBox="1"/>
          <p:nvPr/>
        </p:nvSpPr>
        <p:spPr>
          <a:xfrm>
            <a:off x="3563888" y="5445224"/>
            <a:ext cx="792088" cy="769441"/>
          </a:xfrm>
          <a:prstGeom prst="rect">
            <a:avLst/>
          </a:prstGeom>
          <a:noFill/>
        </p:spPr>
        <p:txBody>
          <a:bodyPr wrap="square" rtlCol="0">
            <a:spAutoFit/>
          </a:bodyPr>
          <a:lstStyle/>
          <a:p>
            <a:r>
              <a:rPr lang="en-IE" sz="1100" b="1" dirty="0" smtClean="0"/>
              <a:t>Stage II </a:t>
            </a:r>
          </a:p>
          <a:p>
            <a:r>
              <a:rPr lang="en-IE" sz="1100" b="1" dirty="0" smtClean="0"/>
              <a:t>Call open for 8 weeks</a:t>
            </a:r>
            <a:endParaRPr lang="en-IE" sz="1100" b="1" dirty="0"/>
          </a:p>
        </p:txBody>
      </p:sp>
      <p:sp>
        <p:nvSpPr>
          <p:cNvPr id="21" name="TextBox 20"/>
          <p:cNvSpPr txBox="1"/>
          <p:nvPr/>
        </p:nvSpPr>
        <p:spPr>
          <a:xfrm>
            <a:off x="0" y="5589240"/>
            <a:ext cx="971600" cy="600164"/>
          </a:xfrm>
          <a:prstGeom prst="rect">
            <a:avLst/>
          </a:prstGeom>
          <a:noFill/>
        </p:spPr>
        <p:txBody>
          <a:bodyPr wrap="square" rtlCol="0">
            <a:spAutoFit/>
          </a:bodyPr>
          <a:lstStyle/>
          <a:p>
            <a:r>
              <a:rPr lang="en-IE" sz="1100" b="1" dirty="0" smtClean="0"/>
              <a:t>SAMPLE TIMELINE – 20 weeks</a:t>
            </a:r>
            <a:endParaRPr lang="en-IE" sz="1100" b="1" dirty="0"/>
          </a:p>
        </p:txBody>
      </p:sp>
      <p:cxnSp>
        <p:nvCxnSpPr>
          <p:cNvPr id="23" name="Straight Connector 22"/>
          <p:cNvCxnSpPr/>
          <p:nvPr/>
        </p:nvCxnSpPr>
        <p:spPr bwMode="auto">
          <a:xfrm>
            <a:off x="3059832" y="1700808"/>
            <a:ext cx="720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3131840" y="1700808"/>
            <a:ext cx="0" cy="4680520"/>
          </a:xfrm>
          <a:prstGeom prst="line">
            <a:avLst/>
          </a:prstGeom>
          <a:solidFill>
            <a:schemeClr val="accent1"/>
          </a:solidFill>
          <a:ln w="88900" cap="flat" cmpd="sng" algn="ctr">
            <a:solidFill>
              <a:srgbClr val="FF0000"/>
            </a:solidFill>
            <a:prstDash val="solid"/>
            <a:round/>
            <a:headEnd type="none" w="med" len="med"/>
            <a:tailEnd type="none" w="med" len="med"/>
          </a:ln>
          <a:effectLst/>
        </p:spPr>
      </p:cxnSp>
      <p:sp>
        <p:nvSpPr>
          <p:cNvPr id="27" name="TextBox 26"/>
          <p:cNvSpPr txBox="1"/>
          <p:nvPr/>
        </p:nvSpPr>
        <p:spPr>
          <a:xfrm>
            <a:off x="1043608" y="1628800"/>
            <a:ext cx="2376264" cy="523220"/>
          </a:xfrm>
          <a:prstGeom prst="rect">
            <a:avLst/>
          </a:prstGeom>
          <a:noFill/>
        </p:spPr>
        <p:txBody>
          <a:bodyPr wrap="square" rtlCol="0">
            <a:spAutoFit/>
          </a:bodyPr>
          <a:lstStyle/>
          <a:p>
            <a:r>
              <a:rPr lang="en-IE" sz="2800" b="1" dirty="0" smtClean="0">
                <a:latin typeface="Times New Roman" pitchFamily="18" charset="0"/>
                <a:cs typeface="Times New Roman" pitchFamily="18" charset="0"/>
              </a:rPr>
              <a:t>Stage 1</a:t>
            </a:r>
            <a:endParaRPr lang="en-IE" sz="2800" b="1" dirty="0">
              <a:latin typeface="Times New Roman" pitchFamily="18" charset="0"/>
              <a:cs typeface="Times New Roman" pitchFamily="18" charset="0"/>
            </a:endParaRPr>
          </a:p>
        </p:txBody>
      </p:sp>
      <p:sp>
        <p:nvSpPr>
          <p:cNvPr id="28" name="Rectangle 27"/>
          <p:cNvSpPr/>
          <p:nvPr/>
        </p:nvSpPr>
        <p:spPr>
          <a:xfrm>
            <a:off x="3707904" y="1628800"/>
            <a:ext cx="1292341" cy="523220"/>
          </a:xfrm>
          <a:prstGeom prst="rect">
            <a:avLst/>
          </a:prstGeom>
        </p:spPr>
        <p:txBody>
          <a:bodyPr wrap="none">
            <a:spAutoFit/>
          </a:bodyPr>
          <a:lstStyle/>
          <a:p>
            <a:r>
              <a:rPr lang="en-IE" sz="2800" b="1" dirty="0" smtClean="0">
                <a:latin typeface="Times New Roman" pitchFamily="18" charset="0"/>
                <a:cs typeface="Times New Roman" pitchFamily="18" charset="0"/>
              </a:rPr>
              <a:t>Stage 2</a:t>
            </a:r>
            <a:endParaRPr lang="en-IE" sz="2800" b="1"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43009" name="Picture 1" descr="640-Project Selection 2"/>
          <p:cNvPicPr>
            <a:picLocks noChangeAspect="1" noChangeArrowheads="1"/>
          </p:cNvPicPr>
          <p:nvPr/>
        </p:nvPicPr>
        <p:blipFill>
          <a:blip r:embed="rId4" cstate="print"/>
          <a:srcRect/>
          <a:stretch>
            <a:fillRect/>
          </a:stretch>
        </p:blipFill>
        <p:spPr bwMode="auto">
          <a:xfrm>
            <a:off x="251520" y="1916832"/>
            <a:ext cx="8136904" cy="2376264"/>
          </a:xfrm>
          <a:prstGeom prst="rect">
            <a:avLst/>
          </a:prstGeom>
          <a:noFill/>
        </p:spPr>
      </p:pic>
      <p:sp>
        <p:nvSpPr>
          <p:cNvPr id="7" name="Right Arrow 6"/>
          <p:cNvSpPr/>
          <p:nvPr/>
        </p:nvSpPr>
        <p:spPr bwMode="auto">
          <a:xfrm rot="16200000">
            <a:off x="620119" y="4068514"/>
            <a:ext cx="1351039" cy="136815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8" name="Right Arrow 7"/>
          <p:cNvSpPr/>
          <p:nvPr/>
        </p:nvSpPr>
        <p:spPr bwMode="auto">
          <a:xfrm rot="16200000">
            <a:off x="2600337" y="4104520"/>
            <a:ext cx="1351039" cy="129614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9" name="Right Arrow 8"/>
          <p:cNvSpPr/>
          <p:nvPr/>
        </p:nvSpPr>
        <p:spPr bwMode="auto">
          <a:xfrm rot="16200000">
            <a:off x="4580557" y="4068514"/>
            <a:ext cx="1351039" cy="136815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10" name="Right Arrow 9"/>
          <p:cNvSpPr/>
          <p:nvPr/>
        </p:nvSpPr>
        <p:spPr bwMode="auto">
          <a:xfrm rot="16200000">
            <a:off x="6560776" y="4104520"/>
            <a:ext cx="1351039" cy="129614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Arial" charset="0"/>
              <a:ea typeface="Geneva" pitchFamily="1" charset="-128"/>
            </a:endParaRPr>
          </a:p>
        </p:txBody>
      </p:sp>
      <p:sp>
        <p:nvSpPr>
          <p:cNvPr id="11" name="TextBox 10"/>
          <p:cNvSpPr txBox="1"/>
          <p:nvPr/>
        </p:nvSpPr>
        <p:spPr>
          <a:xfrm>
            <a:off x="827584" y="4437112"/>
            <a:ext cx="936104" cy="261610"/>
          </a:xfrm>
          <a:prstGeom prst="rect">
            <a:avLst/>
          </a:prstGeom>
          <a:noFill/>
        </p:spPr>
        <p:txBody>
          <a:bodyPr wrap="square" rtlCol="0">
            <a:spAutoFit/>
          </a:bodyPr>
          <a:lstStyle/>
          <a:p>
            <a:r>
              <a:rPr lang="en-IE" sz="1100" dirty="0" smtClean="0"/>
              <a:t>2 weeks</a:t>
            </a:r>
            <a:endParaRPr lang="en-IE" sz="1100" dirty="0"/>
          </a:p>
        </p:txBody>
      </p:sp>
      <p:sp>
        <p:nvSpPr>
          <p:cNvPr id="12" name="TextBox 11"/>
          <p:cNvSpPr txBox="1"/>
          <p:nvPr/>
        </p:nvSpPr>
        <p:spPr>
          <a:xfrm>
            <a:off x="2843808" y="4365104"/>
            <a:ext cx="864096" cy="261610"/>
          </a:xfrm>
          <a:prstGeom prst="rect">
            <a:avLst/>
          </a:prstGeom>
          <a:noFill/>
        </p:spPr>
        <p:txBody>
          <a:bodyPr wrap="square" rtlCol="0">
            <a:spAutoFit/>
          </a:bodyPr>
          <a:lstStyle/>
          <a:p>
            <a:r>
              <a:rPr lang="en-IE" sz="1100" dirty="0" smtClean="0"/>
              <a:t>6 months</a:t>
            </a:r>
            <a:endParaRPr lang="en-IE" sz="1100" dirty="0"/>
          </a:p>
        </p:txBody>
      </p:sp>
      <p:sp>
        <p:nvSpPr>
          <p:cNvPr id="13" name="TextBox 12"/>
          <p:cNvSpPr txBox="1"/>
          <p:nvPr/>
        </p:nvSpPr>
        <p:spPr>
          <a:xfrm>
            <a:off x="6948264" y="4437112"/>
            <a:ext cx="720080" cy="600164"/>
          </a:xfrm>
          <a:prstGeom prst="rect">
            <a:avLst/>
          </a:prstGeom>
          <a:noFill/>
        </p:spPr>
        <p:txBody>
          <a:bodyPr wrap="square" rtlCol="0">
            <a:spAutoFit/>
          </a:bodyPr>
          <a:lstStyle/>
          <a:p>
            <a:r>
              <a:rPr lang="en-IE" sz="1100" dirty="0" smtClean="0"/>
              <a:t>Up to 5 yrs after pmt</a:t>
            </a:r>
            <a:endParaRPr lang="en-IE" sz="1100" dirty="0"/>
          </a:p>
        </p:txBody>
      </p:sp>
      <p:sp>
        <p:nvSpPr>
          <p:cNvPr id="14" name="TextBox 13"/>
          <p:cNvSpPr txBox="1"/>
          <p:nvPr/>
        </p:nvSpPr>
        <p:spPr>
          <a:xfrm>
            <a:off x="4932040" y="4365104"/>
            <a:ext cx="864096" cy="1107996"/>
          </a:xfrm>
          <a:prstGeom prst="rect">
            <a:avLst/>
          </a:prstGeom>
          <a:noFill/>
        </p:spPr>
        <p:txBody>
          <a:bodyPr wrap="square" rtlCol="0">
            <a:spAutoFit/>
          </a:bodyPr>
          <a:lstStyle/>
          <a:p>
            <a:r>
              <a:rPr lang="en-IE" sz="1100" dirty="0" smtClean="0"/>
              <a:t>Up to 5 phased payments within 6 month period</a:t>
            </a:r>
            <a:endParaRPr lang="en-IE" sz="11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dirty="0" smtClean="0">
                <a:latin typeface="Times New Roman" pitchFamily="18" charset="0"/>
                <a:cs typeface="Times New Roman" pitchFamily="18" charset="0"/>
              </a:rPr>
              <a:t>Section 1: Background</a:t>
            </a:r>
            <a:endParaRPr lang="en-IE" sz="5400" dirty="0">
              <a:latin typeface="Times New Roman" pitchFamily="18" charset="0"/>
              <a:cs typeface="Times New Roman" pitchFamily="18" charset="0"/>
            </a:endParaRPr>
          </a:p>
        </p:txBody>
      </p:sp>
      <p:pic>
        <p:nvPicPr>
          <p:cNvPr id="4" name="Picture 7" descr="C:\Users\cconnors\AppData\Local\Microsoft\Windows\Temporary Internet Files\Content.IE5\E6SK2IJT\the-beginning-road-sign[1].jpg"/>
          <p:cNvPicPr>
            <a:picLocks noGrp="1" noChangeAspect="1" noChangeArrowheads="1"/>
          </p:cNvPicPr>
          <p:nvPr>
            <p:ph idx="1"/>
          </p:nvPr>
        </p:nvPicPr>
        <p:blipFill>
          <a:blip r:embed="rId4" cstate="print"/>
          <a:stretch>
            <a:fillRect/>
          </a:stretch>
        </p:blipFill>
        <p:spPr bwMode="auto">
          <a:xfrm>
            <a:off x="2530642" y="2679031"/>
            <a:ext cx="4082716" cy="2719137"/>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2" descr="C:\Users\cconnors\AppData\Local\Microsoft\Windows\Temporary Internet Files\Content.IE5\E6SK2IJT\Berkeley2013_Judging[1].gif"/>
          <p:cNvPicPr>
            <a:picLocks noChangeAspect="1" noChangeArrowheads="1"/>
          </p:cNvPicPr>
          <p:nvPr/>
        </p:nvPicPr>
        <p:blipFill>
          <a:blip r:embed="rId4" cstate="print"/>
          <a:srcRect/>
          <a:stretch>
            <a:fillRect/>
          </a:stretch>
        </p:blipFill>
        <p:spPr bwMode="auto">
          <a:xfrm>
            <a:off x="6588223" y="0"/>
            <a:ext cx="2555777" cy="2348880"/>
          </a:xfrm>
          <a:prstGeom prst="rect">
            <a:avLst/>
          </a:prstGeom>
          <a:noFill/>
        </p:spPr>
      </p:pic>
      <p:sp>
        <p:nvSpPr>
          <p:cNvPr id="4" name="Rectangle 3"/>
          <p:cNvSpPr/>
          <p:nvPr/>
        </p:nvSpPr>
        <p:spPr>
          <a:xfrm>
            <a:off x="346344" y="1412776"/>
            <a:ext cx="5256584" cy="369332"/>
          </a:xfrm>
          <a:prstGeom prst="rect">
            <a:avLst/>
          </a:prstGeom>
        </p:spPr>
        <p:txBody>
          <a:bodyPr wrap="square">
            <a:spAutoFit/>
          </a:bodyPr>
          <a:lstStyle/>
          <a:p>
            <a:pPr algn="just"/>
            <a:endParaRPr lang="en-IE" dirty="0"/>
          </a:p>
        </p:txBody>
      </p:sp>
      <p:sp>
        <p:nvSpPr>
          <p:cNvPr id="3" name="Rectangle 2"/>
          <p:cNvSpPr/>
          <p:nvPr/>
        </p:nvSpPr>
        <p:spPr>
          <a:xfrm>
            <a:off x="971600" y="1412776"/>
            <a:ext cx="7560840" cy="646331"/>
          </a:xfrm>
          <a:prstGeom prst="rect">
            <a:avLst/>
          </a:prstGeom>
        </p:spPr>
        <p:txBody>
          <a:bodyPr wrap="square">
            <a:spAutoFit/>
          </a:bodyPr>
          <a:lstStyle/>
          <a:p>
            <a:r>
              <a:rPr lang="en-IE" dirty="0" smtClean="0"/>
              <a:t> </a:t>
            </a:r>
            <a:endParaRPr lang="en-IE" dirty="0"/>
          </a:p>
          <a:p>
            <a:endParaRPr lang="en-IE" dirty="0"/>
          </a:p>
        </p:txBody>
      </p:sp>
      <p:sp>
        <p:nvSpPr>
          <p:cNvPr id="38913" name="Rectangle 1"/>
          <p:cNvSpPr>
            <a:spLocks noChangeArrowheads="1"/>
          </p:cNvSpPr>
          <p:nvPr/>
        </p:nvSpPr>
        <p:spPr bwMode="auto">
          <a:xfrm>
            <a:off x="107504" y="1019197"/>
            <a:ext cx="835292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dirty="0" smtClean="0">
                <a:ln>
                  <a:noFill/>
                </a:ln>
                <a:solidFill>
                  <a:schemeClr val="tx1"/>
                </a:solidFill>
                <a:effectLst/>
                <a:latin typeface="Times New Roman" pitchFamily="18" charset="0"/>
                <a:cs typeface="Times New Roman" pitchFamily="18" charset="0"/>
              </a:rPr>
              <a:t>Stage II: Scoring of complete funding applications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Evaluation Committee will score applications under the following criteria;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Evaluation Criteria					Weighting</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Compatibility with Local Development Strategy	20</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Innovation						15</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Promoter experience					20</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Financial viability					20</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Sustainability						10</a:t>
            </a: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Requirement  for the project				15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E"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Total							100</a:t>
            </a:r>
            <a:endParaRPr kumimoji="0" lang="en-IE"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3724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546"/>
    </mc:Choice>
    <mc:Fallback xmlns="">
      <p:transition spd="slow" advTm="1454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43" name="Picture 3" descr="C:\Users\cconnors\AppData\Local\Microsoft\Windows\Temporary Internet Files\Content.IE5\E6SK2IJT\dogcontract[1].png"/>
          <p:cNvPicPr>
            <a:picLocks noChangeAspect="1" noChangeArrowheads="1"/>
          </p:cNvPicPr>
          <p:nvPr/>
        </p:nvPicPr>
        <p:blipFill>
          <a:blip r:embed="rId4" cstate="print"/>
          <a:srcRect/>
          <a:stretch>
            <a:fillRect/>
          </a:stretch>
        </p:blipFill>
        <p:spPr bwMode="auto">
          <a:xfrm>
            <a:off x="7236296" y="1628800"/>
            <a:ext cx="2121024" cy="2502396"/>
          </a:xfrm>
          <a:prstGeom prst="rect">
            <a:avLst/>
          </a:prstGeom>
          <a:noFill/>
        </p:spPr>
      </p:pic>
      <p:sp>
        <p:nvSpPr>
          <p:cNvPr id="4" name="Rectangle 3"/>
          <p:cNvSpPr/>
          <p:nvPr/>
        </p:nvSpPr>
        <p:spPr>
          <a:xfrm>
            <a:off x="179512" y="188640"/>
            <a:ext cx="8568952" cy="5262979"/>
          </a:xfrm>
          <a:prstGeom prst="rect">
            <a:avLst/>
          </a:prstGeom>
        </p:spPr>
        <p:txBody>
          <a:bodyPr wrap="square">
            <a:spAutoFit/>
          </a:bodyPr>
          <a:lstStyle/>
          <a:p>
            <a:pPr>
              <a:buFont typeface="Arial" pitchFamily="34" charset="0"/>
              <a:buChar char="•"/>
            </a:pPr>
            <a:r>
              <a:rPr lang="en-IE" sz="2800" dirty="0" smtClean="0">
                <a:latin typeface="Times New Roman" pitchFamily="18" charset="0"/>
                <a:cs typeface="Times New Roman" pitchFamily="18" charset="0"/>
              </a:rPr>
              <a:t>Projects must receive a minimum score of 60% before being recommended to the LCDC for a decision. All EOI and project applicants will be notified in writing, setting out clearly the rationale for its decision</a:t>
            </a:r>
          </a:p>
          <a:p>
            <a:pPr>
              <a:buFont typeface="Arial" pitchFamily="34" charset="0"/>
              <a:buChar char="•"/>
            </a:pPr>
            <a:r>
              <a:rPr lang="en-IE" sz="2800" dirty="0" smtClean="0">
                <a:latin typeface="Times New Roman" pitchFamily="18" charset="0"/>
                <a:cs typeface="Times New Roman" pitchFamily="18" charset="0"/>
              </a:rPr>
              <a:t>If successful, a valid commitment of LEADER funding to a project applicant only exists when - </a:t>
            </a:r>
          </a:p>
          <a:p>
            <a:r>
              <a:rPr lang="en-IE" sz="2800" dirty="0" smtClean="0">
                <a:latin typeface="Times New Roman" pitchFamily="18" charset="0"/>
                <a:cs typeface="Times New Roman" pitchFamily="18" charset="0"/>
              </a:rPr>
              <a:t>  - the LCDC has made its decision; and </a:t>
            </a:r>
          </a:p>
          <a:p>
            <a:r>
              <a:rPr lang="en-IE" sz="2800" dirty="0" smtClean="0">
                <a:latin typeface="Times New Roman" pitchFamily="18" charset="0"/>
                <a:cs typeface="Times New Roman" pitchFamily="18" charset="0"/>
              </a:rPr>
              <a:t> - a letter of offer or contract, clearly stating the funded activity or items, has issued to the applicant; and</a:t>
            </a:r>
          </a:p>
          <a:p>
            <a:r>
              <a:rPr lang="en-IE" sz="2800" dirty="0" smtClean="0">
                <a:latin typeface="Times New Roman" pitchFamily="18" charset="0"/>
                <a:cs typeface="Times New Roman" pitchFamily="18" charset="0"/>
              </a:rPr>
              <a:t> - the offer or contract has been accepted in writing and returned by the applicant within the period prescribed by the LAG in the letter of offer</a:t>
            </a:r>
            <a:endParaRPr lang="en-IE"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800" b="1" dirty="0" smtClean="0">
                <a:latin typeface="Times New Roman" pitchFamily="18" charset="0"/>
                <a:cs typeface="Times New Roman" pitchFamily="18" charset="0"/>
              </a:rPr>
              <a:t>Section 5:Points to note</a:t>
            </a:r>
            <a:endParaRPr lang="en-IE" sz="4800" b="1" dirty="0">
              <a:latin typeface="Times New Roman" pitchFamily="18" charset="0"/>
              <a:cs typeface="Times New Roman" pitchFamily="18" charset="0"/>
            </a:endParaRPr>
          </a:p>
        </p:txBody>
      </p:sp>
      <p:pic>
        <p:nvPicPr>
          <p:cNvPr id="4" name="Picture 2" descr="C:\Users\cconnors\AppData\Local\Microsoft\Windows\Temporary Internet Files\Content.IE5\E6SK2IJT\300px-Stop_hand_caution.svg[1].png"/>
          <p:cNvPicPr>
            <a:picLocks noGrp="1" noChangeAspect="1" noChangeArrowheads="1"/>
          </p:cNvPicPr>
          <p:nvPr>
            <p:ph idx="1"/>
          </p:nvPr>
        </p:nvPicPr>
        <p:blipFill>
          <a:blip r:embed="rId4" cstate="print"/>
          <a:stretch>
            <a:fillRect/>
          </a:stretch>
        </p:blipFill>
        <p:spPr bwMode="auto">
          <a:xfrm>
            <a:off x="3143250" y="2609850"/>
            <a:ext cx="2857500" cy="28575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cconnors\AppData\Local\Microsoft\Windows\Temporary Internet Files\Content.IE5\HD2H3A1S\Insurance-company1[1].jpg"/>
          <p:cNvPicPr>
            <a:picLocks noChangeAspect="1" noChangeArrowheads="1"/>
          </p:cNvPicPr>
          <p:nvPr/>
        </p:nvPicPr>
        <p:blipFill>
          <a:blip r:embed="rId2" cstate="print"/>
          <a:srcRect/>
          <a:stretch>
            <a:fillRect/>
          </a:stretch>
        </p:blipFill>
        <p:spPr bwMode="auto">
          <a:xfrm>
            <a:off x="6286500" y="116632"/>
            <a:ext cx="2857500" cy="2857500"/>
          </a:xfrm>
          <a:prstGeom prst="rect">
            <a:avLst/>
          </a:prstGeom>
          <a:noFill/>
        </p:spPr>
      </p:pic>
      <p:sp>
        <p:nvSpPr>
          <p:cNvPr id="3" name="Content Placeholder 2"/>
          <p:cNvSpPr>
            <a:spLocks noGrp="1"/>
          </p:cNvSpPr>
          <p:nvPr>
            <p:ph idx="1"/>
          </p:nvPr>
        </p:nvSpPr>
        <p:spPr>
          <a:xfrm>
            <a:off x="251520" y="620688"/>
            <a:ext cx="8206680" cy="5475312"/>
          </a:xfrm>
        </p:spPr>
        <p:txBody>
          <a:bodyPr/>
          <a:lstStyle/>
          <a:p>
            <a:r>
              <a:rPr lang="en-IE" sz="4400" dirty="0" smtClean="0">
                <a:latin typeface="Times New Roman" pitchFamily="18" charset="0"/>
                <a:cs typeface="Times New Roman" pitchFamily="18" charset="0"/>
              </a:rPr>
              <a:t>Ensure all necessary consents and permissions are obtained </a:t>
            </a:r>
          </a:p>
          <a:p>
            <a:r>
              <a:rPr lang="en-IE" sz="4400" dirty="0" smtClean="0">
                <a:latin typeface="Times New Roman" pitchFamily="18" charset="0"/>
                <a:cs typeface="Times New Roman" pitchFamily="18" charset="0"/>
              </a:rPr>
              <a:t>Evidence of all necessary insurance</a:t>
            </a:r>
          </a:p>
          <a:p>
            <a:r>
              <a:rPr lang="en-IE" sz="4400" dirty="0" smtClean="0">
                <a:latin typeface="Times New Roman" pitchFamily="18" charset="0"/>
                <a:cs typeface="Times New Roman" pitchFamily="18" charset="0"/>
              </a:rPr>
              <a:t>Tax clearance certificates from all suppliers of goods and services including non EU providers </a:t>
            </a:r>
            <a:endParaRPr lang="en-IE"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9460" name="Picture 4" descr="C:\Users\cconnors\AppData\Local\Microsoft\Windows\Temporary Internet Files\Content.IE5\IMR3J797\image[1].jpg"/>
          <p:cNvPicPr>
            <a:picLocks noChangeAspect="1" noChangeArrowheads="1"/>
          </p:cNvPicPr>
          <p:nvPr/>
        </p:nvPicPr>
        <p:blipFill>
          <a:blip r:embed="rId4" cstate="print"/>
          <a:srcRect/>
          <a:stretch>
            <a:fillRect/>
          </a:stretch>
        </p:blipFill>
        <p:spPr bwMode="auto">
          <a:xfrm>
            <a:off x="4860032" y="4941168"/>
            <a:ext cx="2088232" cy="1295400"/>
          </a:xfrm>
          <a:prstGeom prst="rect">
            <a:avLst/>
          </a:prstGeom>
          <a:noFill/>
        </p:spPr>
      </p:pic>
      <p:pic>
        <p:nvPicPr>
          <p:cNvPr id="19458" name="Picture 2" descr="C:\Users\cconnors\AppData\Local\Microsoft\Windows\Temporary Internet Files\Content.IE5\9Q7WTJUZ\competition[1].jpg"/>
          <p:cNvPicPr>
            <a:picLocks noChangeAspect="1" noChangeArrowheads="1"/>
          </p:cNvPicPr>
          <p:nvPr/>
        </p:nvPicPr>
        <p:blipFill>
          <a:blip r:embed="rId5" cstate="print"/>
          <a:srcRect/>
          <a:stretch>
            <a:fillRect/>
          </a:stretch>
        </p:blipFill>
        <p:spPr bwMode="auto">
          <a:xfrm>
            <a:off x="7380312" y="188640"/>
            <a:ext cx="1219200" cy="2592288"/>
          </a:xfrm>
          <a:prstGeom prst="rect">
            <a:avLst/>
          </a:prstGeom>
          <a:noFill/>
        </p:spPr>
      </p:pic>
      <p:sp>
        <p:nvSpPr>
          <p:cNvPr id="3" name="Content Placeholder 2"/>
          <p:cNvSpPr>
            <a:spLocks noGrp="1"/>
          </p:cNvSpPr>
          <p:nvPr>
            <p:ph idx="1"/>
          </p:nvPr>
        </p:nvSpPr>
        <p:spPr>
          <a:xfrm>
            <a:off x="251520" y="188640"/>
            <a:ext cx="8784976" cy="5907360"/>
          </a:xfrm>
        </p:spPr>
        <p:txBody>
          <a:bodyPr/>
          <a:lstStyle/>
          <a:p>
            <a:r>
              <a:rPr lang="en-IE" dirty="0" smtClean="0">
                <a:latin typeface="Times New Roman" pitchFamily="18" charset="0"/>
                <a:cs typeface="Times New Roman" pitchFamily="18" charset="0"/>
              </a:rPr>
              <a:t>Projects will not be grant aided which are capable of proceeding without LEADER funding (‘deadweight’)  </a:t>
            </a:r>
          </a:p>
          <a:p>
            <a:r>
              <a:rPr lang="en-IE" dirty="0" smtClean="0">
                <a:latin typeface="Times New Roman" pitchFamily="18" charset="0"/>
                <a:cs typeface="Times New Roman" pitchFamily="18" charset="0"/>
              </a:rPr>
              <a:t>Displacement occurs where an activity funded impacts negatively on activity elsewhere</a:t>
            </a:r>
          </a:p>
          <a:p>
            <a:r>
              <a:rPr lang="en-IE" dirty="0" smtClean="0">
                <a:latin typeface="Times New Roman" pitchFamily="18" charset="0"/>
                <a:cs typeface="Times New Roman" pitchFamily="18" charset="0"/>
              </a:rPr>
              <a:t>LEADER will not fund projects that are eligible under other EU funded schemes or can be funded by other agencies</a:t>
            </a:r>
          </a:p>
          <a:p>
            <a:r>
              <a:rPr lang="en-IE" dirty="0" smtClean="0">
                <a:latin typeface="Times New Roman" pitchFamily="18" charset="0"/>
                <a:cs typeface="Times New Roman" pitchFamily="18" charset="0"/>
              </a:rPr>
              <a:t>LEO’s have primary responsibility for micro enterprise support (0-9 employees) &amp; will assist promoters with skills necessary to implement their projects</a:t>
            </a:r>
          </a:p>
          <a:p>
            <a:endParaRPr lang="en-IE"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139" name="Picture 19" descr="C:\Users\cconnors\AppData\Local\Microsoft\Windows\Temporary Internet Files\Content.IE5\9Q7WTJUZ\SmileyShocked[1].png"/>
          <p:cNvPicPr>
            <a:picLocks noChangeAspect="1" noChangeArrowheads="1"/>
          </p:cNvPicPr>
          <p:nvPr/>
        </p:nvPicPr>
        <p:blipFill>
          <a:blip r:embed="rId4" cstate="print"/>
          <a:srcRect/>
          <a:stretch>
            <a:fillRect/>
          </a:stretch>
        </p:blipFill>
        <p:spPr bwMode="auto">
          <a:xfrm>
            <a:off x="7524328" y="404664"/>
            <a:ext cx="1440160" cy="1584176"/>
          </a:xfrm>
          <a:prstGeom prst="rect">
            <a:avLst/>
          </a:prstGeom>
          <a:noFill/>
        </p:spPr>
      </p:pic>
      <p:pic>
        <p:nvPicPr>
          <p:cNvPr id="5130" name="Picture 10" descr="C:\Users\cconnors\AppData\Local\Microsoft\Windows\Temporary Internet Files\Content.IE5\9Q7WTJUZ\Plan[1].jpg"/>
          <p:cNvPicPr>
            <a:picLocks noChangeAspect="1" noChangeArrowheads="1"/>
          </p:cNvPicPr>
          <p:nvPr/>
        </p:nvPicPr>
        <p:blipFill>
          <a:blip r:embed="rId5" cstate="print"/>
          <a:srcRect/>
          <a:stretch>
            <a:fillRect/>
          </a:stretch>
        </p:blipFill>
        <p:spPr bwMode="auto">
          <a:xfrm>
            <a:off x="5364088" y="4809608"/>
            <a:ext cx="3635896" cy="2048392"/>
          </a:xfrm>
          <a:prstGeom prst="rect">
            <a:avLst/>
          </a:prstGeom>
          <a:noFill/>
        </p:spPr>
      </p:pic>
      <p:pic>
        <p:nvPicPr>
          <p:cNvPr id="5122" name="Picture 2" descr="C:\Users\cconnors\AppData\Local\Microsoft\Windows\Temporary Internet Files\Content.IE5\HD2H3A1S\price-tag[1].jpg"/>
          <p:cNvPicPr>
            <a:picLocks noChangeAspect="1" noChangeArrowheads="1"/>
          </p:cNvPicPr>
          <p:nvPr/>
        </p:nvPicPr>
        <p:blipFill>
          <a:blip r:embed="rId6" cstate="print"/>
          <a:srcRect/>
          <a:stretch>
            <a:fillRect/>
          </a:stretch>
        </p:blipFill>
        <p:spPr bwMode="auto">
          <a:xfrm>
            <a:off x="7632602" y="3140968"/>
            <a:ext cx="1511398" cy="1268760"/>
          </a:xfrm>
          <a:prstGeom prst="rect">
            <a:avLst/>
          </a:prstGeom>
          <a:noFill/>
        </p:spPr>
      </p:pic>
      <p:sp>
        <p:nvSpPr>
          <p:cNvPr id="3" name="Content Placeholder 2"/>
          <p:cNvSpPr>
            <a:spLocks noGrp="1"/>
          </p:cNvSpPr>
          <p:nvPr>
            <p:ph idx="1"/>
          </p:nvPr>
        </p:nvSpPr>
        <p:spPr>
          <a:xfrm>
            <a:off x="107504" y="332656"/>
            <a:ext cx="8064896" cy="6408712"/>
          </a:xfrm>
        </p:spPr>
        <p:txBody>
          <a:bodyPr/>
          <a:lstStyle/>
          <a:p>
            <a:r>
              <a:rPr lang="en-IE" sz="3600" dirty="0" smtClean="0">
                <a:latin typeface="Times New Roman" pitchFamily="18" charset="0"/>
                <a:cs typeface="Times New Roman" pitchFamily="18" charset="0"/>
              </a:rPr>
              <a:t>This programme does not offer advance payments. The grant is paid in arrears, you pay for the project and submit a claim to us for reimbursement</a:t>
            </a:r>
          </a:p>
          <a:p>
            <a:r>
              <a:rPr lang="en-IE" sz="3600" dirty="0" smtClean="0">
                <a:latin typeface="Times New Roman" pitchFamily="18" charset="0"/>
                <a:cs typeface="Times New Roman" pitchFamily="18" charset="0"/>
              </a:rPr>
              <a:t>Should costs prove higher than expected, No increase in grant aid will be made!</a:t>
            </a:r>
          </a:p>
          <a:p>
            <a:r>
              <a:rPr lang="en-IE" sz="3600" dirty="0" smtClean="0">
                <a:latin typeface="Times New Roman" pitchFamily="18" charset="0"/>
                <a:cs typeface="Times New Roman" pitchFamily="18" charset="0"/>
              </a:rPr>
              <a:t>We will not pay for any expenditure not listed in your letter of offer. So PLAN CAREFULLY! BE SPECIFIC</a:t>
            </a:r>
            <a:r>
              <a:rPr lang="en-IE" dirty="0" smtClean="0">
                <a:latin typeface="Times New Roman" pitchFamily="18" charset="0"/>
                <a:cs typeface="Times New Roman" pitchFamily="18" charset="0"/>
              </a:rPr>
              <a:t>! </a:t>
            </a:r>
          </a:p>
          <a:p>
            <a:pPr>
              <a:buNone/>
            </a:pPr>
            <a:r>
              <a:rPr lang="en-IE" dirty="0" smtClean="0"/>
              <a:t> </a:t>
            </a:r>
          </a:p>
          <a:p>
            <a:endParaRPr lang="en-IE"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 name="Picture 9" descr="C:\Users\cconnors\AppData\Local\Microsoft\Windows\Temporary Internet Files\Content.IE5\IMR3J797\no_gossiping[1].gif"/>
          <p:cNvPicPr>
            <a:picLocks noChangeAspect="1" noChangeArrowheads="1"/>
          </p:cNvPicPr>
          <p:nvPr/>
        </p:nvPicPr>
        <p:blipFill>
          <a:blip r:embed="rId4" cstate="print"/>
          <a:srcRect/>
          <a:stretch>
            <a:fillRect/>
          </a:stretch>
        </p:blipFill>
        <p:spPr bwMode="auto">
          <a:xfrm>
            <a:off x="7314431" y="4725144"/>
            <a:ext cx="1829569" cy="1656184"/>
          </a:xfrm>
          <a:prstGeom prst="rect">
            <a:avLst/>
          </a:prstGeom>
          <a:noFill/>
        </p:spPr>
      </p:pic>
      <p:pic>
        <p:nvPicPr>
          <p:cNvPr id="9" name="Picture 1" descr="C:\Users\cconnors\AppData\Local\Microsoft\Windows\Temporary Internet Files\Content.IE5\HD2H3A1S\magnifying-glass5[1].gif"/>
          <p:cNvPicPr>
            <a:picLocks noChangeAspect="1" noChangeArrowheads="1"/>
          </p:cNvPicPr>
          <p:nvPr/>
        </p:nvPicPr>
        <p:blipFill>
          <a:blip r:embed="rId5" cstate="print"/>
          <a:srcRect/>
          <a:stretch>
            <a:fillRect/>
          </a:stretch>
        </p:blipFill>
        <p:spPr bwMode="auto">
          <a:xfrm>
            <a:off x="7396783" y="0"/>
            <a:ext cx="1747217" cy="2170584"/>
          </a:xfrm>
          <a:prstGeom prst="rect">
            <a:avLst/>
          </a:prstGeom>
          <a:noFill/>
        </p:spPr>
      </p:pic>
      <p:sp>
        <p:nvSpPr>
          <p:cNvPr id="3" name="Content Placeholder 2"/>
          <p:cNvSpPr>
            <a:spLocks noGrp="1"/>
          </p:cNvSpPr>
          <p:nvPr>
            <p:ph idx="1"/>
          </p:nvPr>
        </p:nvSpPr>
        <p:spPr>
          <a:xfrm>
            <a:off x="0" y="116632"/>
            <a:ext cx="8388424" cy="6048672"/>
          </a:xfrm>
        </p:spPr>
        <p:txBody>
          <a:bodyPr/>
          <a:lstStyle/>
          <a:p>
            <a:r>
              <a:rPr lang="en-IE" sz="2800" dirty="0" smtClean="0">
                <a:latin typeface="Times New Roman" pitchFamily="18" charset="0"/>
                <a:cs typeface="Times New Roman" pitchFamily="18" charset="0"/>
              </a:rPr>
              <a:t>A project will be monitored/audited up to </a:t>
            </a:r>
          </a:p>
          <a:p>
            <a:pPr>
              <a:buNone/>
            </a:pPr>
            <a:r>
              <a:rPr lang="en-IE" sz="2800" dirty="0" smtClean="0">
                <a:latin typeface="Times New Roman" pitchFamily="18" charset="0"/>
                <a:cs typeface="Times New Roman" pitchFamily="18" charset="0"/>
              </a:rPr>
              <a:t>	5 years after last payment received. If the project ceases trading/closes within that period, a full repayment of the grant will be required</a:t>
            </a:r>
          </a:p>
          <a:p>
            <a:pPr>
              <a:buNone/>
            </a:pPr>
            <a:endParaRPr lang="en-IE" sz="2800" dirty="0" smtClean="0">
              <a:latin typeface="Times New Roman" pitchFamily="18" charset="0"/>
              <a:cs typeface="Times New Roman" pitchFamily="18" charset="0"/>
            </a:endParaRPr>
          </a:p>
          <a:p>
            <a:r>
              <a:rPr lang="en-IE" sz="2800" dirty="0" smtClean="0">
                <a:latin typeface="Times New Roman" pitchFamily="18" charset="0"/>
                <a:cs typeface="Times New Roman" pitchFamily="18" charset="0"/>
              </a:rPr>
              <a:t>The success of your application will be monitored so </a:t>
            </a:r>
          </a:p>
          <a:p>
            <a:pPr>
              <a:buNone/>
            </a:pPr>
            <a:r>
              <a:rPr lang="en-IE" sz="2800" dirty="0" smtClean="0">
                <a:latin typeface="Times New Roman" pitchFamily="18" charset="0"/>
                <a:cs typeface="Times New Roman" pitchFamily="18" charset="0"/>
              </a:rPr>
              <a:t>	BE REALISTIC. Your performance indicators will be </a:t>
            </a:r>
          </a:p>
          <a:p>
            <a:pPr>
              <a:buNone/>
            </a:pPr>
            <a:r>
              <a:rPr lang="en-IE" sz="2800" dirty="0" smtClean="0">
                <a:latin typeface="Times New Roman" pitchFamily="18" charset="0"/>
                <a:cs typeface="Times New Roman" pitchFamily="18" charset="0"/>
              </a:rPr>
              <a:t>	checked on an annual basis for 5 years from grant payment  </a:t>
            </a:r>
          </a:p>
          <a:p>
            <a:pPr>
              <a:buNone/>
            </a:pPr>
            <a:endParaRPr lang="en-IE" sz="2800" dirty="0" smtClean="0">
              <a:latin typeface="Times New Roman" pitchFamily="18" charset="0"/>
              <a:cs typeface="Times New Roman" pitchFamily="18" charset="0"/>
            </a:endParaRPr>
          </a:p>
          <a:p>
            <a:r>
              <a:rPr lang="en-IE" sz="2800" dirty="0" smtClean="0">
                <a:latin typeface="Times New Roman" pitchFamily="18" charset="0"/>
                <a:cs typeface="Times New Roman" pitchFamily="18" charset="0"/>
              </a:rPr>
              <a:t>If a project commences prior to approval, no retrospective funding will be provided and may deem your entire project ineligible  </a:t>
            </a:r>
          </a:p>
          <a:p>
            <a:endParaRPr lang="en-IE" sz="2800" dirty="0" smtClean="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0729" name="Picture 9" descr="C:\Users\cconnors\AppData\Local\Microsoft\Windows\Temporary Internet Files\Content.IE5\9Q7WTJUZ\lunes-lunes-lunes-150x150[1].jpg"/>
          <p:cNvPicPr>
            <a:picLocks noChangeAspect="1" noChangeArrowheads="1"/>
          </p:cNvPicPr>
          <p:nvPr/>
        </p:nvPicPr>
        <p:blipFill>
          <a:blip r:embed="rId4" cstate="print"/>
          <a:srcRect/>
          <a:stretch>
            <a:fillRect/>
          </a:stretch>
        </p:blipFill>
        <p:spPr bwMode="auto">
          <a:xfrm>
            <a:off x="7092280" y="4725144"/>
            <a:ext cx="1716782" cy="1572766"/>
          </a:xfrm>
          <a:prstGeom prst="rect">
            <a:avLst/>
          </a:prstGeom>
          <a:noFill/>
        </p:spPr>
      </p:pic>
      <p:pic>
        <p:nvPicPr>
          <p:cNvPr id="30723" name="Picture 3" descr="C:\Users\cconnors\AppData\Local\Microsoft\Windows\Temporary Internet Files\Content.IE5\E6SK2IJT\expired[1].jpg"/>
          <p:cNvPicPr>
            <a:picLocks noChangeAspect="1" noChangeArrowheads="1"/>
          </p:cNvPicPr>
          <p:nvPr/>
        </p:nvPicPr>
        <p:blipFill>
          <a:blip r:embed="rId5" cstate="print"/>
          <a:srcRect/>
          <a:stretch>
            <a:fillRect/>
          </a:stretch>
        </p:blipFill>
        <p:spPr bwMode="auto">
          <a:xfrm>
            <a:off x="5724128" y="2564904"/>
            <a:ext cx="2339752" cy="1432000"/>
          </a:xfrm>
          <a:prstGeom prst="rect">
            <a:avLst/>
          </a:prstGeom>
          <a:noFill/>
        </p:spPr>
      </p:pic>
      <p:sp>
        <p:nvSpPr>
          <p:cNvPr id="3" name="Content Placeholder 2"/>
          <p:cNvSpPr>
            <a:spLocks noGrp="1"/>
          </p:cNvSpPr>
          <p:nvPr>
            <p:ph idx="1"/>
          </p:nvPr>
        </p:nvSpPr>
        <p:spPr>
          <a:xfrm>
            <a:off x="107504" y="908720"/>
            <a:ext cx="8928992" cy="5187280"/>
          </a:xfrm>
        </p:spPr>
        <p:txBody>
          <a:bodyPr/>
          <a:lstStyle/>
          <a:p>
            <a:r>
              <a:rPr lang="en-IE" dirty="0" smtClean="0">
                <a:latin typeface="Times New Roman" pitchFamily="18" charset="0"/>
                <a:cs typeface="Times New Roman" pitchFamily="18" charset="0"/>
              </a:rPr>
              <a:t>Your letter of offer will have a 6 month expiry date. Please ensure that you give enough prior notice should you require approval of an extension (granted in exceptional circumstances)!</a:t>
            </a:r>
          </a:p>
          <a:p>
            <a:endParaRPr lang="en-IE" dirty="0" smtClean="0">
              <a:latin typeface="Times New Roman" pitchFamily="18" charset="0"/>
              <a:cs typeface="Times New Roman" pitchFamily="18" charset="0"/>
            </a:endParaRPr>
          </a:p>
          <a:p>
            <a:r>
              <a:rPr lang="en-IE" dirty="0" smtClean="0">
                <a:latin typeface="Times New Roman" pitchFamily="18" charset="0"/>
                <a:cs typeface="Times New Roman" pitchFamily="18" charset="0"/>
              </a:rPr>
              <a:t>A false declaration of any project info/documentation 	will mean full repayment of the grant and  exclusion from receiving support in the following calendar year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1683" name="Picture 3" descr="C:\Users\cconnors\AppData\Local\Microsoft\Windows\Temporary Internet Files\Content.IE5\E6SK2IJT\200px-Over-the-limitlogo[1].jpg"/>
          <p:cNvPicPr>
            <a:picLocks noChangeAspect="1" noChangeArrowheads="1"/>
          </p:cNvPicPr>
          <p:nvPr/>
        </p:nvPicPr>
        <p:blipFill>
          <a:blip r:embed="rId4" cstate="print"/>
          <a:srcRect/>
          <a:stretch>
            <a:fillRect/>
          </a:stretch>
        </p:blipFill>
        <p:spPr bwMode="auto">
          <a:xfrm>
            <a:off x="7559824" y="188640"/>
            <a:ext cx="1584176" cy="2736304"/>
          </a:xfrm>
          <a:prstGeom prst="rect">
            <a:avLst/>
          </a:prstGeom>
          <a:noFill/>
        </p:spPr>
      </p:pic>
      <p:sp>
        <p:nvSpPr>
          <p:cNvPr id="2" name="Title 1"/>
          <p:cNvSpPr>
            <a:spLocks noGrp="1"/>
          </p:cNvSpPr>
          <p:nvPr>
            <p:ph type="title"/>
          </p:nvPr>
        </p:nvSpPr>
        <p:spPr>
          <a:xfrm>
            <a:off x="685800" y="116632"/>
            <a:ext cx="7772400" cy="720080"/>
          </a:xfrm>
        </p:spPr>
        <p:txBody>
          <a:bodyPr/>
          <a:lstStyle/>
          <a:p>
            <a:r>
              <a:rPr lang="en-IE" sz="4800" b="1" dirty="0" smtClean="0">
                <a:latin typeface="Times New Roman" pitchFamily="18" charset="0"/>
                <a:cs typeface="Times New Roman" pitchFamily="18" charset="0"/>
              </a:rPr>
              <a:t>De </a:t>
            </a:r>
            <a:r>
              <a:rPr lang="en-IE" sz="4800" b="1" dirty="0" err="1" smtClean="0">
                <a:latin typeface="Times New Roman" pitchFamily="18" charset="0"/>
                <a:cs typeface="Times New Roman" pitchFamily="18" charset="0"/>
              </a:rPr>
              <a:t>minimis</a:t>
            </a:r>
            <a:endParaRPr lang="en-IE"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395536" y="836712"/>
            <a:ext cx="8062664" cy="5259288"/>
          </a:xfrm>
        </p:spPr>
        <p:txBody>
          <a:bodyPr/>
          <a:lstStyle/>
          <a:p>
            <a:r>
              <a:rPr lang="en-IE" dirty="0" smtClean="0">
                <a:latin typeface="Times New Roman" pitchFamily="18" charset="0"/>
                <a:cs typeface="Times New Roman" pitchFamily="18" charset="0"/>
              </a:rPr>
              <a:t>No more than €200,000 offered in state aid during the previous three year fiscal period. (de </a:t>
            </a:r>
            <a:r>
              <a:rPr lang="en-IE" dirty="0" err="1" smtClean="0">
                <a:latin typeface="Times New Roman" pitchFamily="18" charset="0"/>
                <a:cs typeface="Times New Roman" pitchFamily="18" charset="0"/>
              </a:rPr>
              <a:t>minimis</a:t>
            </a:r>
            <a:r>
              <a:rPr lang="en-IE" dirty="0" smtClean="0">
                <a:latin typeface="Times New Roman" pitchFamily="18" charset="0"/>
                <a:cs typeface="Times New Roman" pitchFamily="18" charset="0"/>
              </a:rPr>
              <a:t> threshold established for State aid)</a:t>
            </a:r>
          </a:p>
          <a:p>
            <a:r>
              <a:rPr lang="en-IE" dirty="0" smtClean="0">
                <a:latin typeface="Times New Roman" pitchFamily="18" charset="0"/>
                <a:cs typeface="Times New Roman" pitchFamily="18" charset="0"/>
              </a:rPr>
              <a:t>Public funding is deemed to be ‘state aid’ where it provides the recipient, whether an enterprise, not for profit organisation, or an individual, an advantage over others. </a:t>
            </a:r>
          </a:p>
          <a:p>
            <a:r>
              <a:rPr lang="en-IE" dirty="0" smtClean="0">
                <a:latin typeface="Times New Roman" pitchFamily="18" charset="0"/>
                <a:cs typeface="Times New Roman" pitchFamily="18" charset="0"/>
              </a:rPr>
              <a:t>Declare the amount of aid received, purpose for which aid was provided &amp; date it was awarded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635968"/>
          </a:xfrm>
        </p:spPr>
        <p:txBody>
          <a:bodyPr/>
          <a:lstStyle/>
          <a:p>
            <a:r>
              <a:rPr lang="en-IE" sz="4800" b="1" dirty="0" smtClean="0">
                <a:latin typeface="Times New Roman" pitchFamily="18" charset="0"/>
                <a:cs typeface="Times New Roman" pitchFamily="18" charset="0"/>
              </a:rPr>
              <a:t>Phased payments</a:t>
            </a:r>
            <a:endParaRPr lang="en-IE"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484784"/>
            <a:ext cx="7772400" cy="4611216"/>
          </a:xfrm>
        </p:spPr>
        <p:txBody>
          <a:bodyPr/>
          <a:lstStyle/>
          <a:p>
            <a:r>
              <a:rPr lang="en-IE" sz="4000" dirty="0" smtClean="0">
                <a:latin typeface="Times New Roman" pitchFamily="18" charset="0"/>
                <a:cs typeface="Times New Roman" pitchFamily="18" charset="0"/>
              </a:rPr>
              <a:t>A prior request made by the promoter at time of application</a:t>
            </a:r>
          </a:p>
          <a:p>
            <a:r>
              <a:rPr lang="en-IE" sz="4000" dirty="0" smtClean="0">
                <a:latin typeface="Times New Roman" pitchFamily="18" charset="0"/>
                <a:cs typeface="Times New Roman" pitchFamily="18" charset="0"/>
              </a:rPr>
              <a:t>At least 20% of total eligible costs have been incurred by the promoter at each staged payment</a:t>
            </a:r>
          </a:p>
          <a:p>
            <a:r>
              <a:rPr lang="en-IE" sz="4000" dirty="0" smtClean="0">
                <a:latin typeface="Times New Roman" pitchFamily="18" charset="0"/>
                <a:cs typeface="Times New Roman" pitchFamily="18" charset="0"/>
              </a:rPr>
              <a:t>The maximum number of phased payments on a project is 5    </a:t>
            </a:r>
            <a:endParaRPr lang="en-IE" sz="4000" dirty="0">
              <a:latin typeface="Times New Roman" pitchFamily="18" charset="0"/>
              <a:cs typeface="Times New Roman" pitchFamily="18" charset="0"/>
            </a:endParaRPr>
          </a:p>
        </p:txBody>
      </p:sp>
      <p:pic>
        <p:nvPicPr>
          <p:cNvPr id="15364" name="Picture 4" descr="C:\Users\cconnors\AppData\Local\Microsoft\Windows\Temporary Internet Files\Content.IE5\E6SK2IJT\150px-Pile_ou_face[1].png"/>
          <p:cNvPicPr>
            <a:picLocks noChangeAspect="1" noChangeArrowheads="1"/>
          </p:cNvPicPr>
          <p:nvPr/>
        </p:nvPicPr>
        <p:blipFill>
          <a:blip r:embed="rId4" cstate="print"/>
          <a:srcRect/>
          <a:stretch>
            <a:fillRect/>
          </a:stretch>
        </p:blipFill>
        <p:spPr bwMode="auto">
          <a:xfrm>
            <a:off x="7524328" y="188640"/>
            <a:ext cx="1428950" cy="259116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7889" name="Picture 1" descr="C:\Users\cconnors\AppData\Local\Microsoft\Windows\Temporary Internet Files\Content.IE5\IMR3J797\6460461969_e93561ec27_z[1].jpg"/>
          <p:cNvPicPr>
            <a:picLocks noChangeAspect="1" noChangeArrowheads="1"/>
          </p:cNvPicPr>
          <p:nvPr/>
        </p:nvPicPr>
        <p:blipFill>
          <a:blip r:embed="rId4" cstate="print"/>
          <a:srcRect/>
          <a:stretch>
            <a:fillRect/>
          </a:stretch>
        </p:blipFill>
        <p:spPr bwMode="auto">
          <a:xfrm>
            <a:off x="3995936" y="1052737"/>
            <a:ext cx="4843636" cy="3240360"/>
          </a:xfrm>
          <a:prstGeom prst="rect">
            <a:avLst/>
          </a:prstGeom>
          <a:noFill/>
        </p:spPr>
      </p:pic>
      <p:sp>
        <p:nvSpPr>
          <p:cNvPr id="9" name="Subtitle 8"/>
          <p:cNvSpPr>
            <a:spLocks noGrp="1"/>
          </p:cNvSpPr>
          <p:nvPr>
            <p:ph type="subTitle" idx="1"/>
          </p:nvPr>
        </p:nvSpPr>
        <p:spPr>
          <a:xfrm>
            <a:off x="323528" y="116632"/>
            <a:ext cx="8712968" cy="5400600"/>
          </a:xfrm>
        </p:spPr>
        <p:txBody>
          <a:bodyPr/>
          <a:lstStyle/>
          <a:p>
            <a:pPr algn="l"/>
            <a:r>
              <a:rPr lang="en-IE" sz="2400" dirty="0" smtClean="0">
                <a:latin typeface="Times New Roman" pitchFamily="18" charset="0"/>
                <a:cs typeface="Times New Roman" pitchFamily="18" charset="0"/>
              </a:rPr>
              <a:t>Established in 1991 to address rural decline in West Waterford, Waterford Leader Partnership CLG (WLP) has over 20 years experience in delivering Rural Development Programmes in County Waterford;</a:t>
            </a:r>
          </a:p>
          <a:p>
            <a:pPr algn="l">
              <a:buFont typeface="Arial" pitchFamily="34" charset="0"/>
              <a:buChar char="•"/>
            </a:pPr>
            <a:r>
              <a:rPr lang="en-IE" sz="2400" dirty="0" smtClean="0">
                <a:latin typeface="Times New Roman" pitchFamily="18" charset="0"/>
                <a:cs typeface="Times New Roman" pitchFamily="18" charset="0"/>
              </a:rPr>
              <a:t>LEADER Pilot	</a:t>
            </a:r>
          </a:p>
          <a:p>
            <a:pPr algn="l">
              <a:buFont typeface="Arial" pitchFamily="34" charset="0"/>
              <a:buChar char="•"/>
            </a:pPr>
            <a:r>
              <a:rPr lang="en-IE" sz="2400" dirty="0" smtClean="0">
                <a:latin typeface="Times New Roman" pitchFamily="18" charset="0"/>
                <a:cs typeface="Times New Roman" pitchFamily="18" charset="0"/>
              </a:rPr>
              <a:t>LEADER 2</a:t>
            </a:r>
          </a:p>
          <a:p>
            <a:pPr algn="l">
              <a:buFont typeface="Arial" pitchFamily="34" charset="0"/>
              <a:buChar char="•"/>
            </a:pPr>
            <a:r>
              <a:rPr lang="en-IE" sz="2400" dirty="0" smtClean="0">
                <a:latin typeface="Times New Roman" pitchFamily="18" charset="0"/>
                <a:cs typeface="Times New Roman" pitchFamily="18" charset="0"/>
              </a:rPr>
              <a:t>LEADER +								</a:t>
            </a:r>
          </a:p>
          <a:p>
            <a:pPr algn="l">
              <a:buFont typeface="Arial" pitchFamily="34" charset="0"/>
              <a:buChar char="•"/>
            </a:pPr>
            <a:r>
              <a:rPr lang="en-IE" sz="2400" dirty="0" smtClean="0">
                <a:latin typeface="Times New Roman" pitchFamily="18" charset="0"/>
                <a:cs typeface="Times New Roman" pitchFamily="18" charset="0"/>
              </a:rPr>
              <a:t>RDP 2007-2013</a:t>
            </a:r>
          </a:p>
          <a:p>
            <a:pPr algn="l">
              <a:buFont typeface="Arial" pitchFamily="34" charset="0"/>
              <a:buChar char="•"/>
            </a:pPr>
            <a:r>
              <a:rPr lang="en-IE" sz="2400" dirty="0" smtClean="0">
                <a:latin typeface="Times New Roman" pitchFamily="18" charset="0"/>
                <a:cs typeface="Times New Roman" pitchFamily="18" charset="0"/>
              </a:rPr>
              <a:t>The new RDP 2014-2020</a:t>
            </a:r>
          </a:p>
          <a:p>
            <a:pPr algn="l">
              <a:buFont typeface="Arial" pitchFamily="34" charset="0"/>
              <a:buChar char="•"/>
            </a:pPr>
            <a:r>
              <a:rPr lang="en-IE" sz="2400" dirty="0" smtClean="0">
                <a:latin typeface="Times New Roman" pitchFamily="18" charset="0"/>
                <a:cs typeface="Times New Roman" pitchFamily="18" charset="0"/>
              </a:rPr>
              <a:t>The Company currently operates the Local Employment Service (LES)/</a:t>
            </a:r>
            <a:r>
              <a:rPr lang="en-IE" sz="2400" dirty="0" err="1" smtClean="0">
                <a:latin typeface="Times New Roman" pitchFamily="18" charset="0"/>
                <a:cs typeface="Times New Roman" pitchFamily="18" charset="0"/>
              </a:rPr>
              <a:t>Intreo</a:t>
            </a:r>
            <a:r>
              <a:rPr lang="en-IE" sz="2400" dirty="0" smtClean="0">
                <a:latin typeface="Times New Roman" pitchFamily="18" charset="0"/>
                <a:cs typeface="Times New Roman" pitchFamily="18" charset="0"/>
              </a:rPr>
              <a:t>, TÚS and Rural Social Scheme (RSS) for the (Department of Social Protections)DSP</a:t>
            </a:r>
          </a:p>
          <a:p>
            <a:pPr algn="l">
              <a:buFont typeface="Arial" pitchFamily="34" charset="0"/>
              <a:buChar char="•"/>
            </a:pPr>
            <a:r>
              <a:rPr lang="en-IE" sz="2400" dirty="0" smtClean="0">
                <a:latin typeface="Times New Roman" pitchFamily="18" charset="0"/>
                <a:cs typeface="Times New Roman" pitchFamily="18" charset="0"/>
              </a:rPr>
              <a:t>  WLP will operate as the implementer for the Waterford Local Community Development Committee (LCDC) in delivering the new RDP 2014-2020 programme </a:t>
            </a:r>
            <a:endParaRPr lang="en-IE" sz="24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786"/>
    </mc:Choice>
    <mc:Fallback xmlns="">
      <p:transition spd="slow" advTm="1578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From the 1</a:t>
            </a:r>
            <a:r>
              <a:rPr lang="en-IE" baseline="30000" dirty="0" smtClean="0"/>
              <a:t>st</a:t>
            </a:r>
            <a:r>
              <a:rPr lang="en-IE" dirty="0" smtClean="0"/>
              <a:t> Targeted Call!</a:t>
            </a:r>
            <a:endParaRPr lang="en-IE" dirty="0"/>
          </a:p>
        </p:txBody>
      </p:sp>
      <p:pic>
        <p:nvPicPr>
          <p:cNvPr id="4" name="Picture 2" descr="C:\Users\cconnors\AppData\Local\Microsoft\Windows\Temporary Internet Files\Content.IE5\E6SK2IJT\lessons-learned[1].jpg"/>
          <p:cNvPicPr>
            <a:picLocks noGrp="1" noChangeAspect="1" noChangeArrowheads="1"/>
          </p:cNvPicPr>
          <p:nvPr>
            <p:ph idx="1"/>
          </p:nvPr>
        </p:nvPicPr>
        <p:blipFill>
          <a:blip r:embed="rId4" cstate="print"/>
          <a:stretch>
            <a:fillRect/>
          </a:stretch>
        </p:blipFill>
        <p:spPr bwMode="auto">
          <a:xfrm>
            <a:off x="1619250" y="1990725"/>
            <a:ext cx="5905500" cy="4095750"/>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892480" cy="4827240"/>
          </a:xfrm>
        </p:spPr>
        <p:txBody>
          <a:bodyPr/>
          <a:lstStyle/>
          <a:p>
            <a:r>
              <a:rPr lang="en-IE" dirty="0" smtClean="0"/>
              <a:t>86 EOI’s received in the 1</a:t>
            </a:r>
            <a:r>
              <a:rPr lang="en-IE" baseline="30000" dirty="0" smtClean="0"/>
              <a:t>st</a:t>
            </a:r>
            <a:r>
              <a:rPr lang="en-IE" dirty="0" smtClean="0"/>
              <a:t> targeted call for funding (22</a:t>
            </a:r>
            <a:r>
              <a:rPr lang="en-IE" baseline="30000" dirty="0" smtClean="0"/>
              <a:t>nd</a:t>
            </a:r>
            <a:r>
              <a:rPr lang="en-IE" dirty="0" smtClean="0"/>
              <a:t> Nov ’16 – 2</a:t>
            </a:r>
            <a:r>
              <a:rPr lang="en-IE" baseline="30000" dirty="0" smtClean="0"/>
              <a:t>nd</a:t>
            </a:r>
            <a:r>
              <a:rPr lang="en-IE" dirty="0" smtClean="0"/>
              <a:t> Dec ’16)</a:t>
            </a:r>
          </a:p>
          <a:p>
            <a:r>
              <a:rPr lang="en-IE" dirty="0" smtClean="0"/>
              <a:t>28 Applications were submitted (23</a:t>
            </a:r>
            <a:r>
              <a:rPr lang="en-IE" baseline="30000" dirty="0" smtClean="0"/>
              <a:t>rd</a:t>
            </a:r>
            <a:r>
              <a:rPr lang="en-IE" dirty="0" smtClean="0"/>
              <a:t> Jan – 16</a:t>
            </a:r>
            <a:r>
              <a:rPr lang="en-IE" baseline="30000" dirty="0" smtClean="0"/>
              <a:t>th</a:t>
            </a:r>
            <a:r>
              <a:rPr lang="en-IE" dirty="0" smtClean="0"/>
              <a:t> March ‘17)</a:t>
            </a:r>
          </a:p>
          <a:p>
            <a:r>
              <a:rPr lang="en-IE" dirty="0" smtClean="0"/>
              <a:t>12 were deemed eligible with the required standard of documentation</a:t>
            </a:r>
          </a:p>
          <a:p>
            <a:r>
              <a:rPr lang="en-IE" dirty="0" smtClean="0"/>
              <a:t>Contracts will be issued to those approved in mid June ‘17 </a:t>
            </a:r>
            <a:endParaRPr lang="en-IE" dirty="0"/>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2052" name="Picture 4" descr="C:\Users\cconnors\AppData\Local\Microsoft\Windows\Temporary Internet Files\Content.IE5\E6SK2IJT\lessons_learned[1].jpg"/>
          <p:cNvPicPr>
            <a:picLocks noChangeAspect="1" noChangeArrowheads="1"/>
          </p:cNvPicPr>
          <p:nvPr/>
        </p:nvPicPr>
        <p:blipFill>
          <a:blip r:embed="rId5" cstate="print"/>
          <a:srcRect/>
          <a:stretch>
            <a:fillRect/>
          </a:stretch>
        </p:blipFill>
        <p:spPr bwMode="auto">
          <a:xfrm>
            <a:off x="5940152" y="260648"/>
            <a:ext cx="3048000" cy="2028825"/>
          </a:xfrm>
          <a:prstGeom prst="rect">
            <a:avLst/>
          </a:prstGeom>
          <a:noFill/>
        </p:spPr>
      </p:pic>
      <p:sp>
        <p:nvSpPr>
          <p:cNvPr id="5" name="Content Placeholder 4"/>
          <p:cNvSpPr>
            <a:spLocks noGrp="1"/>
          </p:cNvSpPr>
          <p:nvPr>
            <p:ph idx="1"/>
          </p:nvPr>
        </p:nvSpPr>
        <p:spPr>
          <a:xfrm>
            <a:off x="395536" y="332656"/>
            <a:ext cx="8280920" cy="5763344"/>
          </a:xfrm>
        </p:spPr>
        <p:txBody>
          <a:bodyPr/>
          <a:lstStyle/>
          <a:p>
            <a:r>
              <a:rPr lang="en-IE" dirty="0" smtClean="0"/>
              <a:t>Planning timelines not met! – </a:t>
            </a:r>
            <a:r>
              <a:rPr lang="en-IE" b="1" dirty="0" smtClean="0"/>
              <a:t>DO NOT WAIT</a:t>
            </a:r>
            <a:r>
              <a:rPr lang="en-IE" dirty="0" smtClean="0"/>
              <a:t>! Enquire if you need planning now &amp; apply immediately! Same applies to heritage consents etc</a:t>
            </a:r>
          </a:p>
          <a:p>
            <a:r>
              <a:rPr lang="en-IE" dirty="0" smtClean="0"/>
              <a:t>Procurement – not the required number of quotations submitted for the funding sought</a:t>
            </a:r>
          </a:p>
          <a:p>
            <a:r>
              <a:rPr lang="en-IE" dirty="0" smtClean="0"/>
              <a:t>No Tender Reports – showing how the costs were procured and scored </a:t>
            </a:r>
          </a:p>
          <a:p>
            <a:r>
              <a:rPr lang="en-IE" dirty="0" smtClean="0"/>
              <a:t>Not all documentation submitted as per checklist provided or incomplete application form     </a:t>
            </a:r>
            <a:endParaRPr lang="en-IE" dirty="0"/>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074" name="Picture 2" descr="C:\Users\cconnors\AppData\Local\Microsoft\Windows\Temporary Internet Files\Content.IE5\HD2H3A1S\Goals[1].jpg"/>
          <p:cNvPicPr>
            <a:picLocks noChangeAspect="1" noChangeArrowheads="1"/>
          </p:cNvPicPr>
          <p:nvPr/>
        </p:nvPicPr>
        <p:blipFill>
          <a:blip r:embed="rId4" cstate="print"/>
          <a:srcRect/>
          <a:stretch>
            <a:fillRect/>
          </a:stretch>
        </p:blipFill>
        <p:spPr bwMode="auto">
          <a:xfrm>
            <a:off x="6084168" y="188640"/>
            <a:ext cx="2857500" cy="2038350"/>
          </a:xfrm>
          <a:prstGeom prst="rect">
            <a:avLst/>
          </a:prstGeom>
          <a:noFill/>
        </p:spPr>
      </p:pic>
      <p:sp>
        <p:nvSpPr>
          <p:cNvPr id="2" name="Title 1"/>
          <p:cNvSpPr>
            <a:spLocks noGrp="1"/>
          </p:cNvSpPr>
          <p:nvPr>
            <p:ph type="title"/>
          </p:nvPr>
        </p:nvSpPr>
        <p:spPr>
          <a:xfrm>
            <a:off x="685800" y="260648"/>
            <a:ext cx="7772400" cy="432048"/>
          </a:xfrm>
        </p:spPr>
        <p:txBody>
          <a:bodyPr/>
          <a:lstStyle/>
          <a:p>
            <a:r>
              <a:rPr lang="en-IE" dirty="0" smtClean="0"/>
              <a:t>To help you achieve!</a:t>
            </a:r>
            <a:endParaRPr lang="en-IE" dirty="0"/>
          </a:p>
        </p:txBody>
      </p:sp>
      <p:sp>
        <p:nvSpPr>
          <p:cNvPr id="3" name="Content Placeholder 2"/>
          <p:cNvSpPr>
            <a:spLocks noGrp="1"/>
          </p:cNvSpPr>
          <p:nvPr>
            <p:ph idx="1"/>
          </p:nvPr>
        </p:nvSpPr>
        <p:spPr>
          <a:xfrm>
            <a:off x="179512" y="908720"/>
            <a:ext cx="9073008" cy="5187280"/>
          </a:xfrm>
        </p:spPr>
        <p:txBody>
          <a:bodyPr/>
          <a:lstStyle/>
          <a:p>
            <a:r>
              <a:rPr lang="en-IE" sz="2800" dirty="0" smtClean="0"/>
              <a:t>Information Workshops will be held in Tramore &amp; Dungarvan prior to call for applications to go through the overall process     </a:t>
            </a:r>
          </a:p>
          <a:p>
            <a:r>
              <a:rPr lang="en-IE" sz="2800" dirty="0" smtClean="0"/>
              <a:t>Everyone will have the support of </a:t>
            </a:r>
            <a:r>
              <a:rPr lang="en-IE" sz="2800" u="sng" dirty="0" smtClean="0"/>
              <a:t>three </a:t>
            </a:r>
            <a:r>
              <a:rPr lang="en-IE" sz="2800" dirty="0" smtClean="0"/>
              <a:t>one to one meetings with a project officer prior to submitting an application during the 2</a:t>
            </a:r>
            <a:r>
              <a:rPr lang="en-IE" sz="2800" baseline="30000" dirty="0" smtClean="0"/>
              <a:t>nd</a:t>
            </a:r>
            <a:r>
              <a:rPr lang="en-IE" sz="2800" dirty="0" smtClean="0"/>
              <a:t> stage of the call</a:t>
            </a:r>
          </a:p>
          <a:p>
            <a:r>
              <a:rPr lang="en-IE" sz="2800" dirty="0" smtClean="0"/>
              <a:t>Please make use of these meetings to ensure a good quality submission</a:t>
            </a:r>
          </a:p>
          <a:p>
            <a:r>
              <a:rPr lang="en-IE" sz="2800" dirty="0" smtClean="0"/>
              <a:t>We have business/community plan templates to help you!    </a:t>
            </a:r>
          </a:p>
          <a:p>
            <a:r>
              <a:rPr lang="en-IE" sz="2800" dirty="0" smtClean="0"/>
              <a:t>Submit early to ensure your application can be reviewed and feedback provided before the close off date!  </a:t>
            </a:r>
            <a:endParaRPr lang="en-IE" sz="2800" dirty="0"/>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9635" name="Picture 3" descr="C:\Users\cconnors\AppData\Local\Microsoft\Windows\Temporary Internet Files\Content.IE5\HD2H3A1S\Marriage-Counselor-Questions-Answers[1].jpg"/>
          <p:cNvPicPr>
            <a:picLocks noChangeAspect="1" noChangeArrowheads="1"/>
          </p:cNvPicPr>
          <p:nvPr/>
        </p:nvPicPr>
        <p:blipFill>
          <a:blip r:embed="rId4" cstate="print"/>
          <a:srcRect/>
          <a:stretch>
            <a:fillRect/>
          </a:stretch>
        </p:blipFill>
        <p:spPr bwMode="auto">
          <a:xfrm>
            <a:off x="5282952" y="0"/>
            <a:ext cx="3861048" cy="3212976"/>
          </a:xfrm>
          <a:prstGeom prst="rect">
            <a:avLst/>
          </a:prstGeom>
          <a:noFill/>
        </p:spPr>
      </p:pic>
      <p:sp>
        <p:nvSpPr>
          <p:cNvPr id="2" name="Title 1"/>
          <p:cNvSpPr>
            <a:spLocks noGrp="1"/>
          </p:cNvSpPr>
          <p:nvPr>
            <p:ph type="title"/>
          </p:nvPr>
        </p:nvSpPr>
        <p:spPr/>
        <p:txBody>
          <a:bodyPr/>
          <a:lstStyle/>
          <a:p>
            <a:r>
              <a:rPr lang="en-IE" sz="8000" b="1" dirty="0" smtClean="0">
                <a:latin typeface="EucrosiaUPC" pitchFamily="18" charset="-34"/>
                <a:cs typeface="EucrosiaUPC" pitchFamily="18" charset="-34"/>
              </a:rPr>
              <a:t/>
            </a:r>
            <a:br>
              <a:rPr lang="en-IE" sz="8000" b="1" dirty="0" smtClean="0">
                <a:latin typeface="EucrosiaUPC" pitchFamily="18" charset="-34"/>
                <a:cs typeface="EucrosiaUPC" pitchFamily="18" charset="-34"/>
              </a:rPr>
            </a:br>
            <a:r>
              <a:rPr lang="en-IE" sz="8000" b="1" dirty="0" smtClean="0">
                <a:latin typeface="EucrosiaUPC" pitchFamily="18" charset="-34"/>
                <a:cs typeface="EucrosiaUPC" pitchFamily="18" charset="-34"/>
              </a:rPr>
              <a:t/>
            </a:r>
            <a:br>
              <a:rPr lang="en-IE" sz="8000" b="1" dirty="0" smtClean="0">
                <a:latin typeface="EucrosiaUPC" pitchFamily="18" charset="-34"/>
                <a:cs typeface="EucrosiaUPC" pitchFamily="18" charset="-34"/>
              </a:rPr>
            </a:br>
            <a:r>
              <a:rPr lang="en-IE" sz="8000" b="1" dirty="0" smtClean="0">
                <a:latin typeface="EucrosiaUPC" pitchFamily="18" charset="-34"/>
                <a:cs typeface="EucrosiaUPC" pitchFamily="18" charset="-34"/>
              </a:rPr>
              <a:t>Section 6: Q &amp; A Session</a:t>
            </a:r>
            <a:endParaRPr lang="en-IE" sz="8000" b="1" dirty="0">
              <a:latin typeface="EucrosiaUPC" pitchFamily="18" charset="-34"/>
              <a:cs typeface="EucrosiaUPC" pitchFamily="18" charset="-34"/>
            </a:endParaRPr>
          </a:p>
        </p:txBody>
      </p:sp>
      <p:pic>
        <p:nvPicPr>
          <p:cNvPr id="69634" name="Picture 2" descr="C:\Users\cconnors\AppData\Local\Microsoft\Windows\Temporary Internet Files\Content.IE5\E6SK2IJT\Old_Question_New_Answer[1].jpg"/>
          <p:cNvPicPr>
            <a:picLocks noChangeAspect="1" noChangeArrowheads="1"/>
          </p:cNvPicPr>
          <p:nvPr/>
        </p:nvPicPr>
        <p:blipFill>
          <a:blip r:embed="rId5" cstate="print"/>
          <a:srcRect/>
          <a:stretch>
            <a:fillRect/>
          </a:stretch>
        </p:blipFill>
        <p:spPr bwMode="auto">
          <a:xfrm>
            <a:off x="2915816" y="3284984"/>
            <a:ext cx="3476625" cy="28575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506" name="Picture 2" descr="C:\Users\cconnors\AppData\Local\Microsoft\Windows\Temporary Internet Files\Content.IE5\IMR3J797\contact-icon[1].jpg"/>
          <p:cNvPicPr>
            <a:picLocks noChangeAspect="1" noChangeArrowheads="1"/>
          </p:cNvPicPr>
          <p:nvPr/>
        </p:nvPicPr>
        <p:blipFill>
          <a:blip r:embed="rId4" cstate="print"/>
          <a:srcRect/>
          <a:stretch>
            <a:fillRect/>
          </a:stretch>
        </p:blipFill>
        <p:spPr bwMode="auto">
          <a:xfrm>
            <a:off x="6705600" y="1556792"/>
            <a:ext cx="2438400" cy="2438400"/>
          </a:xfrm>
          <a:prstGeom prst="rect">
            <a:avLst/>
          </a:prstGeom>
          <a:noFill/>
        </p:spPr>
      </p:pic>
      <p:sp>
        <p:nvSpPr>
          <p:cNvPr id="2" name="Title 1"/>
          <p:cNvSpPr>
            <a:spLocks noGrp="1"/>
          </p:cNvSpPr>
          <p:nvPr>
            <p:ph type="title"/>
          </p:nvPr>
        </p:nvSpPr>
        <p:spPr>
          <a:xfrm>
            <a:off x="685800" y="332656"/>
            <a:ext cx="7772400" cy="432048"/>
          </a:xfrm>
        </p:spPr>
        <p:txBody>
          <a:bodyPr/>
          <a:lstStyle/>
          <a:p>
            <a:pPr algn="l"/>
            <a:r>
              <a:rPr lang="en-IE" dirty="0" smtClean="0"/>
              <a:t>Contact details;</a:t>
            </a:r>
            <a:endParaRPr lang="en-IE" dirty="0"/>
          </a:p>
        </p:txBody>
      </p:sp>
      <p:sp>
        <p:nvSpPr>
          <p:cNvPr id="3" name="Content Placeholder 2"/>
          <p:cNvSpPr>
            <a:spLocks noGrp="1"/>
          </p:cNvSpPr>
          <p:nvPr>
            <p:ph idx="1"/>
          </p:nvPr>
        </p:nvSpPr>
        <p:spPr>
          <a:xfrm>
            <a:off x="0" y="1124744"/>
            <a:ext cx="8062664" cy="5475312"/>
          </a:xfrm>
        </p:spPr>
        <p:txBody>
          <a:bodyPr/>
          <a:lstStyle/>
          <a:p>
            <a:r>
              <a:rPr lang="en-IE" sz="2800" dirty="0" smtClean="0">
                <a:latin typeface="Times New Roman" pitchFamily="18" charset="0"/>
                <a:cs typeface="Times New Roman" pitchFamily="18" charset="0"/>
              </a:rPr>
              <a:t>Claire Connors, Presentation Community Centre, Mitchell St, Dungarvan. </a:t>
            </a:r>
          </a:p>
          <a:p>
            <a:pPr>
              <a:buNone/>
            </a:pPr>
            <a:r>
              <a:rPr lang="en-IE" sz="2800" dirty="0" smtClean="0">
                <a:latin typeface="Times New Roman" pitchFamily="18" charset="0"/>
                <a:cs typeface="Times New Roman" pitchFamily="18" charset="0"/>
              </a:rPr>
              <a:t>	Tel: 058 51505/087 2311062. </a:t>
            </a:r>
            <a:r>
              <a:rPr lang="en-IE" sz="2800" dirty="0" err="1" smtClean="0">
                <a:latin typeface="Times New Roman" pitchFamily="18" charset="0"/>
                <a:cs typeface="Times New Roman" pitchFamily="18" charset="0"/>
              </a:rPr>
              <a:t>Email:claire.connors@wlp.ie</a:t>
            </a:r>
            <a:r>
              <a:rPr lang="en-IE" sz="2800" dirty="0" smtClean="0">
                <a:latin typeface="Times New Roman" pitchFamily="18" charset="0"/>
                <a:cs typeface="Times New Roman" pitchFamily="18" charset="0"/>
              </a:rPr>
              <a:t>     </a:t>
            </a:r>
          </a:p>
          <a:p>
            <a:r>
              <a:rPr lang="en-IE" sz="2800" dirty="0" smtClean="0">
                <a:latin typeface="Times New Roman" pitchFamily="18" charset="0"/>
                <a:cs typeface="Times New Roman" pitchFamily="18" charset="0"/>
              </a:rPr>
              <a:t> Jimmy Taaffe, Lismore Business Park, Lismore. </a:t>
            </a:r>
          </a:p>
          <a:p>
            <a:pPr>
              <a:buNone/>
            </a:pPr>
            <a:r>
              <a:rPr lang="en-IE" sz="2800" dirty="0" smtClean="0">
                <a:latin typeface="Times New Roman" pitchFamily="18" charset="0"/>
                <a:cs typeface="Times New Roman" pitchFamily="18" charset="0"/>
              </a:rPr>
              <a:t>	Tel: 058 54646/087 2588712. </a:t>
            </a:r>
          </a:p>
          <a:p>
            <a:pPr>
              <a:buNone/>
            </a:pPr>
            <a:r>
              <a:rPr lang="en-IE" sz="2800" dirty="0" smtClean="0">
                <a:latin typeface="Times New Roman" pitchFamily="18" charset="0"/>
                <a:cs typeface="Times New Roman" pitchFamily="18" charset="0"/>
              </a:rPr>
              <a:t>	Email: </a:t>
            </a:r>
            <a:r>
              <a:rPr lang="en-IE" sz="2800" dirty="0" smtClean="0">
                <a:latin typeface="Times New Roman" pitchFamily="18" charset="0"/>
                <a:cs typeface="Times New Roman" pitchFamily="18" charset="0"/>
                <a:hlinkClick r:id="rId5"/>
              </a:rPr>
              <a:t>jimmy.taaffe@wlp.ie</a:t>
            </a:r>
            <a:r>
              <a:rPr lang="en-IE" sz="2800" dirty="0" smtClean="0">
                <a:latin typeface="Times New Roman" pitchFamily="18" charset="0"/>
                <a:cs typeface="Times New Roman" pitchFamily="18" charset="0"/>
              </a:rPr>
              <a:t> </a:t>
            </a:r>
          </a:p>
          <a:p>
            <a:pPr algn="ctr">
              <a:buNone/>
            </a:pPr>
            <a:r>
              <a:rPr lang="en-IE" sz="2800" dirty="0" smtClean="0">
                <a:latin typeface="Times New Roman" pitchFamily="18" charset="0"/>
                <a:cs typeface="Times New Roman" pitchFamily="18" charset="0"/>
                <a:hlinkClick r:id="rId6"/>
              </a:rPr>
              <a:t>www.wlp.ie</a:t>
            </a:r>
            <a:r>
              <a:rPr lang="en-IE" sz="2800" dirty="0" smtClean="0">
                <a:latin typeface="Times New Roman" pitchFamily="18" charset="0"/>
                <a:cs typeface="Times New Roman" pitchFamily="18" charset="0"/>
              </a:rPr>
              <a:t> Follow us on </a:t>
            </a:r>
            <a:r>
              <a:rPr lang="en-IE" sz="2800" dirty="0" err="1" smtClean="0">
                <a:latin typeface="Times New Roman" pitchFamily="18" charset="0"/>
                <a:cs typeface="Times New Roman" pitchFamily="18" charset="0"/>
              </a:rPr>
              <a:t>Facebook</a:t>
            </a:r>
            <a:r>
              <a:rPr lang="en-IE" sz="2800" dirty="0" smtClean="0">
                <a:latin typeface="Times New Roman" pitchFamily="18" charset="0"/>
                <a:cs typeface="Times New Roman" pitchFamily="18" charset="0"/>
              </a:rPr>
              <a:t>! </a:t>
            </a:r>
            <a:endParaRPr lang="en-IE" sz="2800" dirty="0">
              <a:latin typeface="Times New Roman" pitchFamily="18" charset="0"/>
              <a:cs typeface="Times New Roman" pitchFamily="18" charset="0"/>
            </a:endParaRPr>
          </a:p>
        </p:txBody>
      </p:sp>
      <p:pic>
        <p:nvPicPr>
          <p:cNvPr id="5" name="Picture 2" descr="C:\Users\cconnors\AppData\Local\Microsoft\Windows\Temporary Internet Files\Content.Outlook\CUJSGDEQ\eu-agricultural (2).jpg"/>
          <p:cNvPicPr>
            <a:picLocks noChangeAspect="1" noChangeArrowheads="1"/>
          </p:cNvPicPr>
          <p:nvPr/>
        </p:nvPicPr>
        <p:blipFill>
          <a:blip r:embed="rId7" cstate="print"/>
          <a:srcRect/>
          <a:stretch>
            <a:fillRect/>
          </a:stretch>
        </p:blipFill>
        <p:spPr bwMode="auto">
          <a:xfrm>
            <a:off x="179512" y="5301208"/>
            <a:ext cx="1775213" cy="1077808"/>
          </a:xfrm>
          <a:prstGeom prst="rect">
            <a:avLst/>
          </a:prstGeom>
          <a:noFill/>
        </p:spPr>
      </p:pic>
      <p:pic>
        <p:nvPicPr>
          <p:cNvPr id="6" name="Picture 16" descr="LEADER logo"/>
          <p:cNvPicPr>
            <a:picLocks noChangeAspect="1" noChangeArrowheads="1"/>
          </p:cNvPicPr>
          <p:nvPr/>
        </p:nvPicPr>
        <p:blipFill>
          <a:blip r:embed="rId8" cstate="print"/>
          <a:srcRect/>
          <a:stretch>
            <a:fillRect/>
          </a:stretch>
        </p:blipFill>
        <p:spPr bwMode="auto">
          <a:xfrm>
            <a:off x="2051720" y="5373216"/>
            <a:ext cx="865188" cy="1047998"/>
          </a:xfrm>
          <a:prstGeom prst="rect">
            <a:avLst/>
          </a:prstGeom>
          <a:noFill/>
          <a:ln w="9525">
            <a:noFill/>
            <a:miter lim="800000"/>
            <a:headEnd/>
            <a:tailEnd/>
          </a:ln>
        </p:spPr>
      </p:pic>
      <p:pic>
        <p:nvPicPr>
          <p:cNvPr id="7" name="Picture 3" descr="C:\Users\cconnors\AppData\Local\Microsoft\Windows\Temporary Internet Files\Content.Outlook\CUJSGDEQ\ahrrga-logo (2).jpg"/>
          <p:cNvPicPr>
            <a:picLocks noChangeAspect="1" noChangeArrowheads="1"/>
          </p:cNvPicPr>
          <p:nvPr/>
        </p:nvPicPr>
        <p:blipFill>
          <a:blip r:embed="rId9" cstate="print"/>
          <a:srcRect/>
          <a:stretch>
            <a:fillRect/>
          </a:stretch>
        </p:blipFill>
        <p:spPr bwMode="auto">
          <a:xfrm>
            <a:off x="3131840" y="5301208"/>
            <a:ext cx="3057525" cy="997074"/>
          </a:xfrm>
          <a:prstGeom prst="rect">
            <a:avLst/>
          </a:prstGeom>
          <a:noFill/>
        </p:spPr>
      </p:pic>
      <p:pic>
        <p:nvPicPr>
          <p:cNvPr id="8" name="Picture 2" descr="C:\Users\cconnors\AppData\Local\Microsoft\Windows\Temporary Internet Files\Content.Outlook\CUJSGDEQ\LCDC_Waterford.jpg"/>
          <p:cNvPicPr>
            <a:picLocks noChangeAspect="1" noChangeArrowheads="1"/>
          </p:cNvPicPr>
          <p:nvPr/>
        </p:nvPicPr>
        <p:blipFill>
          <a:blip r:embed="rId10" cstate="print"/>
          <a:srcRect/>
          <a:stretch>
            <a:fillRect/>
          </a:stretch>
        </p:blipFill>
        <p:spPr bwMode="auto">
          <a:xfrm>
            <a:off x="6516216" y="5085184"/>
            <a:ext cx="1887424" cy="129986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5835352"/>
          </a:xfrm>
        </p:spPr>
        <p:txBody>
          <a:bodyPr/>
          <a:lstStyle/>
          <a:p>
            <a:r>
              <a:rPr lang="en-IE" sz="2400" dirty="0" smtClean="0">
                <a:latin typeface="Times New Roman" pitchFamily="18" charset="0"/>
                <a:cs typeface="Times New Roman" pitchFamily="18" charset="0"/>
              </a:rPr>
              <a:t>Waterford Local Community Development Company (LCDC) was established in 2014 under the provision of Part 6 of the Local Government Reform Act. It is an independent committee of Waterford City &amp; County Council (WC&amp;CC)  </a:t>
            </a:r>
          </a:p>
          <a:p>
            <a:pPr>
              <a:buNone/>
            </a:pPr>
            <a:endParaRPr lang="en-IE" sz="2400" dirty="0" smtClean="0">
              <a:latin typeface="Times New Roman" pitchFamily="18" charset="0"/>
              <a:cs typeface="Times New Roman" pitchFamily="18" charset="0"/>
            </a:endParaRPr>
          </a:p>
          <a:p>
            <a:r>
              <a:rPr lang="en-IE" sz="2400" dirty="0" smtClean="0">
                <a:latin typeface="Times New Roman" pitchFamily="18" charset="0"/>
                <a:cs typeface="Times New Roman" pitchFamily="18" charset="0"/>
              </a:rPr>
              <a:t>It comprises of public and private sector members including Waterford City &amp; County Council members and officials, State agencies and private sector local and community development representatives </a:t>
            </a:r>
          </a:p>
          <a:p>
            <a:pPr>
              <a:buNone/>
            </a:pPr>
            <a:endParaRPr lang="en-IE" sz="2400" dirty="0" smtClean="0">
              <a:latin typeface="Times New Roman" pitchFamily="18" charset="0"/>
              <a:cs typeface="Times New Roman" pitchFamily="18" charset="0"/>
            </a:endParaRPr>
          </a:p>
          <a:p>
            <a:r>
              <a:rPr lang="en-IE" sz="2400" dirty="0" smtClean="0">
                <a:latin typeface="Times New Roman" pitchFamily="18" charset="0"/>
                <a:cs typeface="Times New Roman" pitchFamily="18" charset="0"/>
              </a:rPr>
              <a:t>Waterford City &amp; County Council will be the lead financial partner while Waterford Leader Partnership (WLP) will be the implementer of the RD/LEADER programme on behalf of the Waterford LCDC. The LCDC will be the final decision maker as to project approvals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5" name="Picture 7" descr="C:\Users\cconnors\AppData\Local\Microsoft\Windows\Temporary Internet Files\Content.IE5\HD2H3A1S\strategy[1].jpg"/>
          <p:cNvPicPr>
            <a:picLocks noChangeAspect="1" noChangeArrowheads="1"/>
          </p:cNvPicPr>
          <p:nvPr/>
        </p:nvPicPr>
        <p:blipFill>
          <a:blip r:embed="rId4" cstate="print"/>
          <a:srcRect/>
          <a:stretch>
            <a:fillRect/>
          </a:stretch>
        </p:blipFill>
        <p:spPr bwMode="auto">
          <a:xfrm>
            <a:off x="7092280" y="2060848"/>
            <a:ext cx="2051720" cy="1268760"/>
          </a:xfrm>
          <a:prstGeom prst="rect">
            <a:avLst/>
          </a:prstGeom>
          <a:noFill/>
        </p:spPr>
      </p:pic>
      <p:sp>
        <p:nvSpPr>
          <p:cNvPr id="3" name="Content Placeholder 2"/>
          <p:cNvSpPr>
            <a:spLocks noGrp="1"/>
          </p:cNvSpPr>
          <p:nvPr>
            <p:ph idx="1"/>
          </p:nvPr>
        </p:nvSpPr>
        <p:spPr>
          <a:xfrm>
            <a:off x="0" y="0"/>
            <a:ext cx="8964488" cy="6858000"/>
          </a:xfrm>
        </p:spPr>
        <p:txBody>
          <a:bodyPr/>
          <a:lstStyle/>
          <a:p>
            <a:endParaRPr lang="en-IE" sz="2400" dirty="0" smtClean="0">
              <a:latin typeface="Times New Roman" pitchFamily="18" charset="0"/>
              <a:cs typeface="Times New Roman" pitchFamily="18" charset="0"/>
            </a:endParaRPr>
          </a:p>
          <a:p>
            <a:r>
              <a:rPr lang="en-IE" sz="2400" dirty="0" smtClean="0">
                <a:latin typeface="Times New Roman" pitchFamily="18" charset="0"/>
                <a:cs typeface="Times New Roman" pitchFamily="18" charset="0"/>
              </a:rPr>
              <a:t>LEADER involves the design and delivery of Local Development Strategies. Each LDS is a community led plan, developed and driven by rural communities to address local identified needs through optimum measurable objectives.</a:t>
            </a:r>
          </a:p>
          <a:p>
            <a:r>
              <a:rPr lang="en-IE" sz="2400" dirty="0" smtClean="0">
                <a:latin typeface="Times New Roman" pitchFamily="18" charset="0"/>
                <a:cs typeface="Times New Roman" pitchFamily="18" charset="0"/>
              </a:rPr>
              <a:t>All funding decisions are underpinned by the LDS objectives and priorities  </a:t>
            </a:r>
          </a:p>
          <a:p>
            <a:r>
              <a:rPr lang="en-IE" sz="2400" dirty="0" smtClean="0">
                <a:latin typeface="Times New Roman" pitchFamily="18" charset="0"/>
                <a:cs typeface="Times New Roman" pitchFamily="18" charset="0"/>
              </a:rPr>
              <a:t>This process started in Jan 2015 with a lengthy consultation process to analyse the needs of the area</a:t>
            </a:r>
          </a:p>
          <a:p>
            <a:r>
              <a:rPr lang="en-IE" sz="2400" dirty="0" smtClean="0">
                <a:latin typeface="Times New Roman" pitchFamily="18" charset="0"/>
                <a:cs typeface="Times New Roman" pitchFamily="18" charset="0"/>
              </a:rPr>
              <a:t>A SWOT analysis was undertaken to reflect the outcomes of the consultation process, performance review of the previous LEADER programme and the demographic and socio economic baseline data for the county </a:t>
            </a:r>
          </a:p>
          <a:p>
            <a:r>
              <a:rPr lang="en-IE" sz="2400" dirty="0" smtClean="0">
                <a:latin typeface="Times New Roman" pitchFamily="18" charset="0"/>
                <a:cs typeface="Times New Roman" pitchFamily="18" charset="0"/>
              </a:rPr>
              <a:t>It is the approval of the LDS at national level   which resulted in the award of the new Rural Development for the County </a:t>
            </a:r>
          </a:p>
          <a:p>
            <a:pPr>
              <a:buNone/>
            </a:pPr>
            <a:r>
              <a:rPr lang="en-IE" sz="2400" dirty="0" smtClean="0"/>
              <a:t>				</a:t>
            </a:r>
            <a:endParaRPr lang="en-IE" sz="2400" b="1" dirty="0" smtClean="0"/>
          </a:p>
          <a:p>
            <a:endParaRPr lang="en-IE" sz="24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descr="Waterford EA"/>
          <p:cNvPicPr>
            <a:picLocks noChangeAspect="1" noChangeArrowheads="1"/>
          </p:cNvPicPr>
          <p:nvPr/>
        </p:nvPicPr>
        <p:blipFill>
          <a:blip r:embed="rId2" cstate="print"/>
          <a:srcRect t="12097" b="6049"/>
          <a:stretch>
            <a:fillRect/>
          </a:stretch>
        </p:blipFill>
        <p:spPr bwMode="auto">
          <a:xfrm>
            <a:off x="-1" y="980728"/>
            <a:ext cx="9144001" cy="4824536"/>
          </a:xfrm>
          <a:prstGeom prst="rect">
            <a:avLst/>
          </a:prstGeom>
          <a:noFill/>
        </p:spPr>
      </p:pic>
      <p:sp>
        <p:nvSpPr>
          <p:cNvPr id="6" name="Rectangle 5"/>
          <p:cNvSpPr/>
          <p:nvPr/>
        </p:nvSpPr>
        <p:spPr>
          <a:xfrm>
            <a:off x="323528" y="260648"/>
            <a:ext cx="4572000" cy="923330"/>
          </a:xfrm>
          <a:prstGeom prst="rect">
            <a:avLst/>
          </a:prstGeom>
        </p:spPr>
        <p:txBody>
          <a:bodyPr wrap="square">
            <a:spAutoFit/>
          </a:bodyPr>
          <a:lstStyle/>
          <a:p>
            <a:r>
              <a:rPr lang="en-GB" dirty="0">
                <a:latin typeface="Times New Roman" pitchFamily="18" charset="0"/>
                <a:cs typeface="Times New Roman" pitchFamily="18" charset="0"/>
              </a:rPr>
              <a:t>The </a:t>
            </a:r>
            <a:r>
              <a:rPr lang="en-GB" dirty="0" smtClean="0">
                <a:latin typeface="Times New Roman" pitchFamily="18" charset="0"/>
                <a:cs typeface="Times New Roman" pitchFamily="18" charset="0"/>
              </a:rPr>
              <a:t>programme covers </a:t>
            </a:r>
            <a:r>
              <a:rPr lang="en-GB" dirty="0">
                <a:latin typeface="Times New Roman" pitchFamily="18" charset="0"/>
                <a:cs typeface="Times New Roman" pitchFamily="18" charset="0"/>
              </a:rPr>
              <a:t>all of rural Co. Waterford, but excludes the area covered by the original Waterford City boundary</a:t>
            </a:r>
            <a:endParaRPr lang="en-IE" dirty="0">
              <a:latin typeface="Times New Roman" pitchFamily="18" charset="0"/>
              <a:cs typeface="Times New Roman" pitchFamily="18" charset="0"/>
            </a:endParaRPr>
          </a:p>
        </p:txBody>
      </p:sp>
      <p:sp>
        <p:nvSpPr>
          <p:cNvPr id="7" name="Rectangle 6"/>
          <p:cNvSpPr/>
          <p:nvPr/>
        </p:nvSpPr>
        <p:spPr>
          <a:xfrm>
            <a:off x="467544" y="5589240"/>
            <a:ext cx="8388424" cy="1477328"/>
          </a:xfrm>
          <a:prstGeom prst="rect">
            <a:avLst/>
          </a:prstGeom>
        </p:spPr>
        <p:txBody>
          <a:bodyPr wrap="square">
            <a:spAutoFit/>
          </a:bodyPr>
          <a:lstStyle/>
          <a:p>
            <a:r>
              <a:rPr lang="en-GB" dirty="0">
                <a:latin typeface="Times New Roman" pitchFamily="18" charset="0"/>
                <a:cs typeface="Times New Roman" pitchFamily="18" charset="0"/>
              </a:rPr>
              <a:t>The CSO Census 2011 records the population of area as 67,063 persons. This includes the population of the </a:t>
            </a:r>
            <a:r>
              <a:rPr lang="en-GB" dirty="0" err="1">
                <a:latin typeface="Times New Roman" pitchFamily="18" charset="0"/>
                <a:cs typeface="Times New Roman" pitchFamily="18" charset="0"/>
              </a:rPr>
              <a:t>Gaeltacht</a:t>
            </a:r>
            <a:r>
              <a:rPr lang="en-GB" dirty="0">
                <a:latin typeface="Times New Roman" pitchFamily="18" charset="0"/>
                <a:cs typeface="Times New Roman" pitchFamily="18" charset="0"/>
              </a:rPr>
              <a:t> area. The two main towns in the area are Tramore and Dungarvan.  The 2011 Census records these as having a population of 9,508 and 7,996 respectively.  </a:t>
            </a:r>
            <a:endParaRPr lang="en-IE" dirty="0">
              <a:latin typeface="Times New Roman" pitchFamily="18" charset="0"/>
              <a:cs typeface="Times New Roman" pitchFamily="18" charset="0"/>
            </a:endParaRPr>
          </a:p>
          <a:p>
            <a:endParaRPr lang="en-IE" dirty="0"/>
          </a:p>
        </p:txBody>
      </p:sp>
      <p:sp>
        <p:nvSpPr>
          <p:cNvPr id="8" name="Rectangle 7"/>
          <p:cNvSpPr/>
          <p:nvPr/>
        </p:nvSpPr>
        <p:spPr>
          <a:xfrm>
            <a:off x="5076057" y="332656"/>
            <a:ext cx="4067944" cy="369332"/>
          </a:xfrm>
          <a:prstGeom prst="rect">
            <a:avLst/>
          </a:prstGeom>
        </p:spPr>
        <p:txBody>
          <a:bodyPr wrap="square">
            <a:spAutoFit/>
          </a:bodyPr>
          <a:lstStyle/>
          <a:p>
            <a:pPr algn="ctr"/>
            <a:r>
              <a:rPr lang="en-GB" b="1" dirty="0">
                <a:latin typeface="Times New Roman" pitchFamily="18" charset="0"/>
                <a:cs typeface="Times New Roman" pitchFamily="18" charset="0"/>
              </a:rPr>
              <a:t>Implementation Area by Electoral Area</a:t>
            </a:r>
            <a:endParaRPr lang="en-IE" b="1" dirty="0">
              <a:latin typeface="Times New Roman" pitchFamily="18" charset="0"/>
              <a:cs typeface="Times New Roman" pitchFamily="18"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smtClean="0">
                <a:ln>
                  <a:noFill/>
                </a:ln>
                <a:solidFill>
                  <a:schemeClr val="tx1"/>
                </a:solidFill>
                <a:effectLst/>
                <a:latin typeface="Arial" pitchFamily="34" charset="0"/>
                <a:ea typeface="Cambria" pitchFamily="18" charset="0"/>
                <a:cs typeface="Times New Roman" pitchFamily="18" charset="0"/>
              </a:rPr>
              <a:t>Source: CSO Composite EA 2008</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7772400" cy="4179168"/>
          </a:xfrm>
        </p:spPr>
        <p:txBody>
          <a:bodyPr/>
          <a:lstStyle/>
          <a:p>
            <a:pPr algn="ctr">
              <a:buNone/>
            </a:pPr>
            <a:endParaRPr lang="en-IE" sz="5400" b="1" dirty="0" smtClean="0">
              <a:latin typeface="EucrosiaUPC" pitchFamily="18" charset="-34"/>
              <a:cs typeface="EucrosiaUPC" pitchFamily="18" charset="-34"/>
            </a:endParaRPr>
          </a:p>
          <a:p>
            <a:pPr algn="ctr">
              <a:buNone/>
            </a:pPr>
            <a:r>
              <a:rPr lang="en-IE" sz="3600" b="1" dirty="0" smtClean="0">
                <a:latin typeface="Times New Roman" pitchFamily="18" charset="0"/>
                <a:cs typeface="Times New Roman" pitchFamily="18" charset="0"/>
              </a:rPr>
              <a:t>Section 2: New application process! </a:t>
            </a:r>
            <a:endParaRPr lang="en-IE" sz="3600" b="1" dirty="0">
              <a:latin typeface="Times New Roman" pitchFamily="18" charset="0"/>
              <a:cs typeface="Times New Roman" pitchFamily="18" charset="0"/>
            </a:endParaRPr>
          </a:p>
        </p:txBody>
      </p:sp>
      <p:sp>
        <p:nvSpPr>
          <p:cNvPr id="4" name="Rectangle 3"/>
          <p:cNvSpPr/>
          <p:nvPr/>
        </p:nvSpPr>
        <p:spPr>
          <a:xfrm>
            <a:off x="2267744" y="404664"/>
            <a:ext cx="7632848" cy="1077218"/>
          </a:xfrm>
          <a:prstGeom prst="rect">
            <a:avLst/>
          </a:prstGeom>
        </p:spPr>
        <p:txBody>
          <a:bodyPr wrap="square">
            <a:spAutoFit/>
          </a:bodyPr>
          <a:lstStyle/>
          <a:p>
            <a:pPr algn="ctr"/>
            <a:r>
              <a:rPr lang="en-IE" sz="3200" dirty="0" smtClean="0">
                <a:latin typeface="Times New Roman" pitchFamily="18" charset="0"/>
                <a:cs typeface="Times New Roman" pitchFamily="18" charset="0"/>
              </a:rPr>
              <a:t>National Rural Development/</a:t>
            </a:r>
          </a:p>
          <a:p>
            <a:pPr algn="ctr"/>
            <a:r>
              <a:rPr lang="en-IE" sz="3200" dirty="0" smtClean="0">
                <a:latin typeface="Times New Roman" pitchFamily="18" charset="0"/>
                <a:cs typeface="Times New Roman" pitchFamily="18" charset="0"/>
              </a:rPr>
              <a:t>LEADER Programme 2014-2020</a:t>
            </a:r>
            <a:endParaRPr lang="en-IE" sz="3200" dirty="0">
              <a:latin typeface="Times New Roman" pitchFamily="18" charset="0"/>
              <a:cs typeface="Times New Roman" pitchFamily="18" charset="0"/>
            </a:endParaRPr>
          </a:p>
        </p:txBody>
      </p:sp>
      <p:pic>
        <p:nvPicPr>
          <p:cNvPr id="5" name="Picture 2" descr="C:\Users\cconnors\AppData\Local\Microsoft\Windows\Temporary Internet Files\Content.Outlook\CUJSGDEQ\leader (2).jpg"/>
          <p:cNvPicPr>
            <a:picLocks noChangeAspect="1" noChangeArrowheads="1"/>
          </p:cNvPicPr>
          <p:nvPr/>
        </p:nvPicPr>
        <p:blipFill>
          <a:blip r:embed="rId4" cstate="print"/>
          <a:srcRect/>
          <a:stretch>
            <a:fillRect/>
          </a:stretch>
        </p:blipFill>
        <p:spPr bwMode="auto">
          <a:xfrm>
            <a:off x="539552" y="260648"/>
            <a:ext cx="1582048" cy="1589880"/>
          </a:xfrm>
          <a:prstGeom prst="rect">
            <a:avLst/>
          </a:prstGeom>
          <a:noFill/>
        </p:spPr>
      </p:pic>
      <p:pic>
        <p:nvPicPr>
          <p:cNvPr id="67586" name="Picture 2" descr="C:\Users\cconnors\AppData\Local\Microsoft\Windows\Temporary Internet Files\Content.IE5\9Q7WTJUZ\application[1].JPG"/>
          <p:cNvPicPr>
            <a:picLocks noChangeAspect="1" noChangeArrowheads="1"/>
          </p:cNvPicPr>
          <p:nvPr/>
        </p:nvPicPr>
        <p:blipFill>
          <a:blip r:embed="rId5" cstate="print"/>
          <a:srcRect/>
          <a:stretch>
            <a:fillRect/>
          </a:stretch>
        </p:blipFill>
        <p:spPr bwMode="auto">
          <a:xfrm>
            <a:off x="3203848" y="3933056"/>
            <a:ext cx="2581275" cy="2219325"/>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8611" name="Picture 3" descr="C:\Users\cconnors\AppData\Local\Microsoft\Windows\Temporary Internet Files\Content.IE5\9Q7WTJUZ\imagen1[1].jpg"/>
          <p:cNvPicPr>
            <a:picLocks noChangeAspect="1" noChangeArrowheads="1"/>
          </p:cNvPicPr>
          <p:nvPr/>
        </p:nvPicPr>
        <p:blipFill>
          <a:blip r:embed="rId4" cstate="print"/>
          <a:srcRect/>
          <a:stretch>
            <a:fillRect/>
          </a:stretch>
        </p:blipFill>
        <p:spPr bwMode="auto">
          <a:xfrm>
            <a:off x="7000875" y="0"/>
            <a:ext cx="2143125" cy="2143125"/>
          </a:xfrm>
          <a:prstGeom prst="rect">
            <a:avLst/>
          </a:prstGeom>
          <a:noFill/>
        </p:spPr>
      </p:pic>
      <p:pic>
        <p:nvPicPr>
          <p:cNvPr id="68610" name="Picture 2" descr="C:\Users\cconnors\AppData\Local\Microsoft\Windows\Temporary Internet Files\Content.IE5\E6SK2IJT\changes_[1].jpg"/>
          <p:cNvPicPr>
            <a:picLocks noChangeAspect="1" noChangeArrowheads="1"/>
          </p:cNvPicPr>
          <p:nvPr/>
        </p:nvPicPr>
        <p:blipFill>
          <a:blip r:embed="rId5" cstate="print"/>
          <a:srcRect/>
          <a:stretch>
            <a:fillRect/>
          </a:stretch>
        </p:blipFill>
        <p:spPr bwMode="auto">
          <a:xfrm>
            <a:off x="6324600" y="2060848"/>
            <a:ext cx="2819400" cy="3362325"/>
          </a:xfrm>
          <a:prstGeom prst="rect">
            <a:avLst/>
          </a:prstGeom>
          <a:noFill/>
        </p:spPr>
      </p:pic>
      <p:sp>
        <p:nvSpPr>
          <p:cNvPr id="2" name="Title 1"/>
          <p:cNvSpPr>
            <a:spLocks noGrp="1"/>
          </p:cNvSpPr>
          <p:nvPr>
            <p:ph type="title"/>
          </p:nvPr>
        </p:nvSpPr>
        <p:spPr>
          <a:xfrm>
            <a:off x="0" y="0"/>
            <a:ext cx="9036496" cy="1124744"/>
          </a:xfrm>
        </p:spPr>
        <p:txBody>
          <a:bodyPr/>
          <a:lstStyle/>
          <a:p>
            <a:r>
              <a:rPr lang="en-IE" sz="3600" b="1" dirty="0" smtClean="0">
                <a:latin typeface="Times New Roman" pitchFamily="18" charset="0"/>
                <a:cs typeface="Times New Roman" pitchFamily="18" charset="0"/>
              </a:rPr>
              <a:t>The New versus the Old RD Programme 2007-2014</a:t>
            </a:r>
            <a:endParaRPr lang="en-IE"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0" y="1772816"/>
            <a:ext cx="7236296" cy="4680520"/>
          </a:xfrm>
        </p:spPr>
        <p:txBody>
          <a:bodyPr/>
          <a:lstStyle/>
          <a:p>
            <a:r>
              <a:rPr lang="en-IE" dirty="0" smtClean="0">
                <a:latin typeface="Times New Roman" pitchFamily="18" charset="0"/>
                <a:cs typeface="Times New Roman" pitchFamily="18" charset="0"/>
              </a:rPr>
              <a:t>New structure  - WLP implementing the programme &amp; WC&amp;CC acting as financial partner on behalf of the LCDC who are the final decision makers!</a:t>
            </a:r>
          </a:p>
          <a:p>
            <a:r>
              <a:rPr lang="en-IE" dirty="0" smtClean="0">
                <a:latin typeface="Times New Roman" pitchFamily="18" charset="0"/>
                <a:cs typeface="Times New Roman" pitchFamily="18" charset="0"/>
              </a:rPr>
              <a:t> Supporting businesses employing 9 – 50 staff (previously 0-9 micro enterprises)</a:t>
            </a:r>
          </a:p>
          <a:p>
            <a:r>
              <a:rPr lang="en-IE" dirty="0" smtClean="0">
                <a:latin typeface="Times New Roman" pitchFamily="18" charset="0"/>
                <a:cs typeface="Times New Roman" pitchFamily="18" charset="0"/>
              </a:rPr>
              <a:t>29% reduction in the budget</a:t>
            </a:r>
          </a:p>
          <a:p>
            <a:r>
              <a:rPr lang="en-IE" dirty="0" smtClean="0">
                <a:latin typeface="Times New Roman" pitchFamily="18" charset="0"/>
                <a:cs typeface="Times New Roman" pitchFamily="18" charset="0"/>
              </a:rPr>
              <a:t>2 Stage application process....... </a:t>
            </a:r>
            <a:endParaRPr lang="en-IE"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27232</TotalTime>
  <Words>2606</Words>
  <Application>Microsoft Office PowerPoint</Application>
  <PresentationFormat>On-screen Show (4:3)</PresentationFormat>
  <Paragraphs>398</Paragraphs>
  <Slides>45</Slides>
  <Notes>9</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1_Blank Presentation</vt:lpstr>
      <vt:lpstr>Blank Presentation</vt:lpstr>
      <vt:lpstr>PowerPoint Presentation</vt:lpstr>
      <vt:lpstr>AGENDA</vt:lpstr>
      <vt:lpstr>Section 1: Background</vt:lpstr>
      <vt:lpstr>PowerPoint Presentation</vt:lpstr>
      <vt:lpstr>PowerPoint Presentation</vt:lpstr>
      <vt:lpstr>PowerPoint Presentation</vt:lpstr>
      <vt:lpstr>PowerPoint Presentation</vt:lpstr>
      <vt:lpstr>PowerPoint Presentation</vt:lpstr>
      <vt:lpstr>The New versus the Old RD Programme 2007-2014</vt:lpstr>
      <vt:lpstr>  Programme Funding of €7,522,796.00 Project Funding of €5,642,097   </vt:lpstr>
      <vt:lpstr>  </vt:lpstr>
      <vt:lpstr>  </vt:lpstr>
      <vt:lpstr>  </vt:lpstr>
      <vt:lpstr>PowerPoint Presentation</vt:lpstr>
      <vt:lpstr>Six Targeted Calls for Proposals</vt:lpstr>
      <vt:lpstr>Rate of aid </vt:lpstr>
      <vt:lpstr>     </vt:lpstr>
      <vt:lpstr>Who’s eligible to apply:- </vt:lpstr>
      <vt:lpstr>Business plan/Community Plan</vt:lpstr>
      <vt:lpstr>Match funding</vt:lpstr>
      <vt:lpstr>Construction/adaptation work</vt:lpstr>
      <vt:lpstr>PowerPoint Presentation</vt:lpstr>
      <vt:lpstr>Procurement – Tenders/Quotes</vt:lpstr>
      <vt:lpstr>Tendering requirement: Supplies/Services/Works Contract &amp; Non Contracting Authorities </vt:lpstr>
      <vt:lpstr>Etenders report</vt:lpstr>
      <vt:lpstr>Section 4: Scoring  </vt:lpstr>
      <vt:lpstr>Stage I: Assessing the eligibility of  Expression of Interest forms (EOI’s) </vt:lpstr>
      <vt:lpstr>PowerPoint Presentation</vt:lpstr>
      <vt:lpstr>PowerPoint Presentation</vt:lpstr>
      <vt:lpstr>PowerPoint Presentation</vt:lpstr>
      <vt:lpstr>PowerPoint Presentation</vt:lpstr>
      <vt:lpstr>Section 5:Points to note</vt:lpstr>
      <vt:lpstr>PowerPoint Presentation</vt:lpstr>
      <vt:lpstr>PowerPoint Presentation</vt:lpstr>
      <vt:lpstr>PowerPoint Presentation</vt:lpstr>
      <vt:lpstr>PowerPoint Presentation</vt:lpstr>
      <vt:lpstr>PowerPoint Presentation</vt:lpstr>
      <vt:lpstr>De minimis</vt:lpstr>
      <vt:lpstr>Phased payments</vt:lpstr>
      <vt:lpstr>From the 1st Targeted Call!</vt:lpstr>
      <vt:lpstr>PowerPoint Presentation</vt:lpstr>
      <vt:lpstr>PowerPoint Presentation</vt:lpstr>
      <vt:lpstr>To help you achieve!</vt:lpstr>
      <vt:lpstr>  Section 6: Q &amp; A Session</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cconnors</dc:creator>
  <cp:lastModifiedBy>Denise Walsh</cp:lastModifiedBy>
  <cp:revision>1339</cp:revision>
  <dcterms:created xsi:type="dcterms:W3CDTF">2016-09-29T09:15:01Z</dcterms:created>
  <dcterms:modified xsi:type="dcterms:W3CDTF">2017-05-18T13:10:01Z</dcterms:modified>
</cp:coreProperties>
</file>